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82" r:id="rId5"/>
    <p:sldId id="283" r:id="rId6"/>
    <p:sldId id="262" r:id="rId7"/>
    <p:sldId id="263" r:id="rId8"/>
    <p:sldId id="264" r:id="rId9"/>
    <p:sldId id="266" r:id="rId10"/>
    <p:sldId id="284" r:id="rId11"/>
    <p:sldId id="267" r:id="rId12"/>
    <p:sldId id="285" r:id="rId13"/>
    <p:sldId id="298" r:id="rId14"/>
    <p:sldId id="299" r:id="rId15"/>
    <p:sldId id="268" r:id="rId16"/>
    <p:sldId id="269" r:id="rId17"/>
    <p:sldId id="270" r:id="rId18"/>
    <p:sldId id="271" r:id="rId19"/>
    <p:sldId id="295" r:id="rId20"/>
    <p:sldId id="275" r:id="rId21"/>
    <p:sldId id="276" r:id="rId22"/>
    <p:sldId id="297" r:id="rId23"/>
    <p:sldId id="277" r:id="rId24"/>
    <p:sldId id="278" r:id="rId25"/>
    <p:sldId id="279" r:id="rId26"/>
    <p:sldId id="280" r:id="rId27"/>
    <p:sldId id="281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60"/>
  </p:normalViewPr>
  <p:slideViewPr>
    <p:cSldViewPr>
      <p:cViewPr varScale="1">
        <p:scale>
          <a:sx n="65" d="100"/>
          <a:sy n="65" d="100"/>
        </p:scale>
        <p:origin x="-6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2011-2012
</c:v>
                </c:pt>
              </c:strCache>
            </c:strRef>
          </c:tx>
          <c:cat>
            <c:strRef>
              <c:f>'Лист1'!$A$2:$A$9</c:f>
              <c:strCache>
                <c:ptCount val="8"/>
                <c:pt idx="0">
                  <c:v>Количество учащихся на конец года</c:v>
                </c:pt>
                <c:pt idx="1">
                  <c:v>Из них аттестовано</c:v>
                </c:pt>
                <c:pt idx="2">
                  <c:v>Успешно закончили школу и перешли в следующий класс</c:v>
                </c:pt>
                <c:pt idx="3">
                  <c:v>Количество учащихся, оставленных на повторный курс</c:v>
                </c:pt>
                <c:pt idx="4">
                  <c:v>% успеваемости</c:v>
                </c:pt>
                <c:pt idx="5">
                  <c:v>Количество учащихся, успевающих на «4» и «5»</c:v>
                </c:pt>
                <c:pt idx="6">
                  <c:v>% качества знаний</c:v>
                </c:pt>
                <c:pt idx="7">
                  <c:v>Количество отличников</c:v>
                </c:pt>
              </c:strCache>
            </c:strRef>
          </c:cat>
          <c:val>
            <c:numRef>
              <c:f>'Лист1'!$B$2:$B$9</c:f>
              <c:numCache>
                <c:formatCode>General</c:formatCode>
                <c:ptCount val="8"/>
                <c:pt idx="0">
                  <c:v>453</c:v>
                </c:pt>
                <c:pt idx="1">
                  <c:v>404</c:v>
                </c:pt>
                <c:pt idx="2">
                  <c:v>452</c:v>
                </c:pt>
                <c:pt idx="3">
                  <c:v>1</c:v>
                </c:pt>
                <c:pt idx="4" formatCode="0.00%">
                  <c:v>0.997</c:v>
                </c:pt>
                <c:pt idx="5">
                  <c:v>244</c:v>
                </c:pt>
                <c:pt idx="6" formatCode="0.00%">
                  <c:v>0.60300000000000065</c:v>
                </c:pt>
                <c:pt idx="7">
                  <c:v>49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2012-2013
</c:v>
                </c:pt>
              </c:strCache>
            </c:strRef>
          </c:tx>
          <c:cat>
            <c:strRef>
              <c:f>'Лист1'!$A$2:$A$9</c:f>
              <c:strCache>
                <c:ptCount val="8"/>
                <c:pt idx="0">
                  <c:v>Количество учащихся на конец года</c:v>
                </c:pt>
                <c:pt idx="1">
                  <c:v>Из них аттестовано</c:v>
                </c:pt>
                <c:pt idx="2">
                  <c:v>Успешно закончили школу и перешли в следующий класс</c:v>
                </c:pt>
                <c:pt idx="3">
                  <c:v>Количество учащихся, оставленных на повторный курс</c:v>
                </c:pt>
                <c:pt idx="4">
                  <c:v>% успеваемости</c:v>
                </c:pt>
                <c:pt idx="5">
                  <c:v>Количество учащихся, успевающих на «4» и «5»</c:v>
                </c:pt>
                <c:pt idx="6">
                  <c:v>% качества знаний</c:v>
                </c:pt>
                <c:pt idx="7">
                  <c:v>Количество отличников</c:v>
                </c:pt>
              </c:strCache>
            </c:strRef>
          </c:cat>
          <c:val>
            <c:numRef>
              <c:f>'Лист1'!$C$2:$C$9</c:f>
              <c:numCache>
                <c:formatCode>General</c:formatCode>
                <c:ptCount val="8"/>
                <c:pt idx="0">
                  <c:v>474</c:v>
                </c:pt>
                <c:pt idx="1">
                  <c:v>415</c:v>
                </c:pt>
                <c:pt idx="2">
                  <c:v>473</c:v>
                </c:pt>
                <c:pt idx="3">
                  <c:v>1</c:v>
                </c:pt>
                <c:pt idx="4" formatCode="0.00%">
                  <c:v>0.997</c:v>
                </c:pt>
                <c:pt idx="5">
                  <c:v>223</c:v>
                </c:pt>
                <c:pt idx="6" formatCode="0.00%">
                  <c:v>0.53700000000000003</c:v>
                </c:pt>
                <c:pt idx="7">
                  <c:v>54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2013-2014
</c:v>
                </c:pt>
              </c:strCache>
            </c:strRef>
          </c:tx>
          <c:cat>
            <c:strRef>
              <c:f>'Лист1'!$A$2:$A$9</c:f>
              <c:strCache>
                <c:ptCount val="8"/>
                <c:pt idx="0">
                  <c:v>Количество учащихся на конец года</c:v>
                </c:pt>
                <c:pt idx="1">
                  <c:v>Из них аттестовано</c:v>
                </c:pt>
                <c:pt idx="2">
                  <c:v>Успешно закончили школу и перешли в следующий класс</c:v>
                </c:pt>
                <c:pt idx="3">
                  <c:v>Количество учащихся, оставленных на повторный курс</c:v>
                </c:pt>
                <c:pt idx="4">
                  <c:v>% успеваемости</c:v>
                </c:pt>
                <c:pt idx="5">
                  <c:v>Количество учащихся, успевающих на «4» и «5»</c:v>
                </c:pt>
                <c:pt idx="6">
                  <c:v>% качества знаний</c:v>
                </c:pt>
                <c:pt idx="7">
                  <c:v>Количество отличников</c:v>
                </c:pt>
              </c:strCache>
            </c:strRef>
          </c:cat>
          <c:val>
            <c:numRef>
              <c:f>'Лист1'!$D$2:$D$9</c:f>
              <c:numCache>
                <c:formatCode>General</c:formatCode>
                <c:ptCount val="8"/>
                <c:pt idx="0">
                  <c:v>512</c:v>
                </c:pt>
                <c:pt idx="1">
                  <c:v>445</c:v>
                </c:pt>
                <c:pt idx="2">
                  <c:v>512</c:v>
                </c:pt>
                <c:pt idx="3">
                  <c:v>0</c:v>
                </c:pt>
                <c:pt idx="4" formatCode="0%">
                  <c:v>1</c:v>
                </c:pt>
                <c:pt idx="5">
                  <c:v>259</c:v>
                </c:pt>
                <c:pt idx="6" formatCode="0.00%">
                  <c:v>0.58200000000000063</c:v>
                </c:pt>
                <c:pt idx="7">
                  <c:v>61</c:v>
                </c:pt>
              </c:numCache>
            </c:numRef>
          </c:val>
        </c:ser>
        <c:shape val="pyramid"/>
        <c:axId val="178052096"/>
        <c:axId val="178262784"/>
        <c:axId val="0"/>
      </c:bar3DChart>
      <c:catAx>
        <c:axId val="178052096"/>
        <c:scaling>
          <c:orientation val="minMax"/>
        </c:scaling>
        <c:axPos val="b"/>
        <c:tickLblPos val="nextTo"/>
        <c:crossAx val="178262784"/>
        <c:crosses val="autoZero"/>
        <c:auto val="1"/>
        <c:lblAlgn val="ctr"/>
        <c:lblOffset val="100"/>
      </c:catAx>
      <c:valAx>
        <c:axId val="178262784"/>
        <c:scaling>
          <c:orientation val="minMax"/>
        </c:scaling>
        <c:axPos val="l"/>
        <c:majorGridlines/>
        <c:numFmt formatCode="General" sourceLinked="1"/>
        <c:tickLblPos val="nextTo"/>
        <c:crossAx val="178052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2011-2012
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Количество учащихся </c:v>
                </c:pt>
                <c:pt idx="1">
                  <c:v>% успеваемости </c:v>
                </c:pt>
                <c:pt idx="2">
                  <c:v>Успевающих на «4» и «5» </c:v>
                </c:pt>
                <c:pt idx="3">
                  <c:v>% качества знаний </c:v>
                </c:pt>
                <c:pt idx="4">
                  <c:v>Количество отличников </c:v>
                </c:pt>
                <c:pt idx="5">
                  <c:v>Аттестовано 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 formatCode="General">
                  <c:v>189</c:v>
                </c:pt>
                <c:pt idx="1">
                  <c:v>100</c:v>
                </c:pt>
                <c:pt idx="2" formatCode="General">
                  <c:v>144</c:v>
                </c:pt>
                <c:pt idx="3" formatCode="0.00%">
                  <c:v>97.2</c:v>
                </c:pt>
                <c:pt idx="4" formatCode="General">
                  <c:v>34</c:v>
                </c:pt>
                <c:pt idx="5" formatCode="General">
                  <c:v>140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2012-2013
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Количество учащихся </c:v>
                </c:pt>
                <c:pt idx="1">
                  <c:v>% успеваемости </c:v>
                </c:pt>
                <c:pt idx="2">
                  <c:v>Успевающих на «4» и «5» </c:v>
                </c:pt>
                <c:pt idx="3">
                  <c:v>% качества знаний </c:v>
                </c:pt>
                <c:pt idx="4">
                  <c:v>Количество отличников </c:v>
                </c:pt>
                <c:pt idx="5">
                  <c:v>Аттестовано 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 formatCode="General">
                  <c:v>220</c:v>
                </c:pt>
                <c:pt idx="1">
                  <c:v>100</c:v>
                </c:pt>
                <c:pt idx="2" formatCode="General">
                  <c:v>113</c:v>
                </c:pt>
                <c:pt idx="3" formatCode="0.00%">
                  <c:v>70.099999999999994</c:v>
                </c:pt>
                <c:pt idx="4" formatCode="General">
                  <c:v>36</c:v>
                </c:pt>
                <c:pt idx="5" formatCode="General">
                  <c:v>161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2013-2014
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Количество учащихся </c:v>
                </c:pt>
                <c:pt idx="1">
                  <c:v>% успеваемости </c:v>
                </c:pt>
                <c:pt idx="2">
                  <c:v>Успевающих на «4» и «5» </c:v>
                </c:pt>
                <c:pt idx="3">
                  <c:v>% качества знаний </c:v>
                </c:pt>
                <c:pt idx="4">
                  <c:v>Количество отличников </c:v>
                </c:pt>
                <c:pt idx="5">
                  <c:v>Аттестовано 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 formatCode="General">
                  <c:v>234</c:v>
                </c:pt>
                <c:pt idx="1">
                  <c:v>100</c:v>
                </c:pt>
                <c:pt idx="2" formatCode="General">
                  <c:v>117</c:v>
                </c:pt>
                <c:pt idx="3">
                  <c:v>70</c:v>
                </c:pt>
                <c:pt idx="4" formatCode="General">
                  <c:v>35</c:v>
                </c:pt>
                <c:pt idx="5" formatCode="General">
                  <c:v>167</c:v>
                </c:pt>
              </c:numCache>
            </c:numRef>
          </c:val>
        </c:ser>
        <c:axId val="178710400"/>
        <c:axId val="178711936"/>
      </c:barChart>
      <c:catAx>
        <c:axId val="178710400"/>
        <c:scaling>
          <c:orientation val="minMax"/>
        </c:scaling>
        <c:axPos val="b"/>
        <c:tickLblPos val="nextTo"/>
        <c:crossAx val="178711936"/>
        <c:crosses val="autoZero"/>
        <c:auto val="1"/>
        <c:lblAlgn val="ctr"/>
        <c:lblOffset val="100"/>
      </c:catAx>
      <c:valAx>
        <c:axId val="178711936"/>
        <c:scaling>
          <c:orientation val="minMax"/>
        </c:scaling>
        <c:axPos val="l"/>
        <c:majorGridlines/>
        <c:numFmt formatCode="General" sourceLinked="1"/>
        <c:tickLblPos val="nextTo"/>
        <c:crossAx val="17871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
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1а класс </c:v>
                </c:pt>
                <c:pt idx="1">
                  <c:v>1б класс </c:v>
                </c:pt>
                <c:pt idx="2">
                  <c:v>1в класс </c:v>
                </c:pt>
                <c:pt idx="3">
                  <c:v>2а класс </c:v>
                </c:pt>
                <c:pt idx="4">
                  <c:v>2б класс </c:v>
                </c:pt>
                <c:pt idx="5">
                  <c:v>3А класс </c:v>
                </c:pt>
                <c:pt idx="6">
                  <c:v>3Б класс 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0.92</c:v>
                </c:pt>
                <c:pt idx="1">
                  <c:v>0.96000000000000063</c:v>
                </c:pt>
                <c:pt idx="2">
                  <c:v>0.92</c:v>
                </c:pt>
                <c:pt idx="3">
                  <c:v>0.86000000000000065</c:v>
                </c:pt>
                <c:pt idx="4">
                  <c:v>0.77000000000000102</c:v>
                </c:pt>
                <c:pt idx="5">
                  <c:v>0.92</c:v>
                </c:pt>
                <c:pt idx="6">
                  <c:v>0.83000000000000063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
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1а класс </c:v>
                </c:pt>
                <c:pt idx="1">
                  <c:v>1б класс </c:v>
                </c:pt>
                <c:pt idx="2">
                  <c:v>1в класс </c:v>
                </c:pt>
                <c:pt idx="3">
                  <c:v>2а класс </c:v>
                </c:pt>
                <c:pt idx="4">
                  <c:v>2б класс </c:v>
                </c:pt>
                <c:pt idx="5">
                  <c:v>3А класс </c:v>
                </c:pt>
                <c:pt idx="6">
                  <c:v>3Б класс 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0.96000000000000063</c:v>
                </c:pt>
                <c:pt idx="1">
                  <c:v>1</c:v>
                </c:pt>
                <c:pt idx="2">
                  <c:v>0.95000000000000062</c:v>
                </c:pt>
                <c:pt idx="3">
                  <c:v>0.97000000000000064</c:v>
                </c:pt>
                <c:pt idx="4">
                  <c:v>0.96000000000000063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hape val="cylinder"/>
        <c:axId val="182686848"/>
        <c:axId val="182688384"/>
        <c:axId val="0"/>
      </c:bar3DChart>
      <c:catAx>
        <c:axId val="182686848"/>
        <c:scaling>
          <c:orientation val="minMax"/>
        </c:scaling>
        <c:axPos val="b"/>
        <c:tickLblPos val="nextTo"/>
        <c:crossAx val="182688384"/>
        <c:crosses val="autoZero"/>
        <c:auto val="1"/>
        <c:lblAlgn val="ctr"/>
        <c:lblOffset val="100"/>
      </c:catAx>
      <c:valAx>
        <c:axId val="182688384"/>
        <c:scaling>
          <c:orientation val="minMax"/>
        </c:scaling>
        <c:axPos val="l"/>
        <c:majorGridlines/>
        <c:numFmt formatCode="0%" sourceLinked="1"/>
        <c:tickLblPos val="nextTo"/>
        <c:crossAx val="18268684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2011-2012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Кол=-о учащихся </c:v>
                </c:pt>
                <c:pt idx="1">
                  <c:v>% успеваемости </c:v>
                </c:pt>
                <c:pt idx="2">
                  <c:v>На «4» и «5» </c:v>
                </c:pt>
                <c:pt idx="3">
                  <c:v>% качества знаний </c:v>
                </c:pt>
                <c:pt idx="4">
                  <c:v>Кол-во отличников </c:v>
                </c:pt>
                <c:pt idx="5">
                  <c:v>Уч-ся, имеющие одну 3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General">
                  <c:v>207</c:v>
                </c:pt>
                <c:pt idx="1">
                  <c:v>99.5</c:v>
                </c:pt>
                <c:pt idx="2" formatCode="General">
                  <c:v>84</c:v>
                </c:pt>
                <c:pt idx="3">
                  <c:v>40.5</c:v>
                </c:pt>
                <c:pt idx="4" formatCode="General">
                  <c:v>11</c:v>
                </c:pt>
                <c:pt idx="5" formatCode="General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2012-2013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Кол=-о учащихся </c:v>
                </c:pt>
                <c:pt idx="1">
                  <c:v>% успеваемости </c:v>
                </c:pt>
                <c:pt idx="2">
                  <c:v>На «4» и «5» </c:v>
                </c:pt>
                <c:pt idx="3">
                  <c:v>% качества знаний </c:v>
                </c:pt>
                <c:pt idx="4">
                  <c:v>Кол-во отличников </c:v>
                </c:pt>
                <c:pt idx="5">
                  <c:v>Уч-ся, имеющие одну 3</c:v>
                </c:pt>
              </c:strCache>
            </c:strRef>
          </c:cat>
          <c:val>
            <c:numRef>
              <c:f>Лист1!$C$2:$C$7</c:f>
              <c:numCache>
                <c:formatCode>0.00%</c:formatCode>
                <c:ptCount val="6"/>
                <c:pt idx="0" formatCode="General">
                  <c:v>195</c:v>
                </c:pt>
                <c:pt idx="1">
                  <c:v>99.4</c:v>
                </c:pt>
                <c:pt idx="2" formatCode="General">
                  <c:v>81</c:v>
                </c:pt>
                <c:pt idx="3">
                  <c:v>41.5</c:v>
                </c:pt>
                <c:pt idx="4" formatCode="General">
                  <c:v>12</c:v>
                </c:pt>
                <c:pt idx="5" formatCode="General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2013-2014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Кол=-о учащихся </c:v>
                </c:pt>
                <c:pt idx="1">
                  <c:v>% успеваемости </c:v>
                </c:pt>
                <c:pt idx="2">
                  <c:v>На «4» и «5» </c:v>
                </c:pt>
                <c:pt idx="3">
                  <c:v>% качества знаний </c:v>
                </c:pt>
                <c:pt idx="4">
                  <c:v>Кол-во отличников </c:v>
                </c:pt>
                <c:pt idx="5">
                  <c:v>Уч-ся, имеющие одну 3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 formatCode="General">
                  <c:v>236</c:v>
                </c:pt>
                <c:pt idx="1">
                  <c:v>100</c:v>
                </c:pt>
                <c:pt idx="2" formatCode="General">
                  <c:v>115</c:v>
                </c:pt>
                <c:pt idx="3" formatCode="0.00%">
                  <c:v>48.7</c:v>
                </c:pt>
                <c:pt idx="4" formatCode="General">
                  <c:v>25</c:v>
                </c:pt>
                <c:pt idx="5" formatCode="General">
                  <c:v>8</c:v>
                </c:pt>
              </c:numCache>
            </c:numRef>
          </c:val>
        </c:ser>
        <c:shape val="pyramid"/>
        <c:axId val="183704576"/>
        <c:axId val="183714560"/>
        <c:axId val="0"/>
      </c:bar3DChart>
      <c:catAx>
        <c:axId val="183704576"/>
        <c:scaling>
          <c:orientation val="minMax"/>
        </c:scaling>
        <c:axPos val="b"/>
        <c:tickLblPos val="nextTo"/>
        <c:crossAx val="183714560"/>
        <c:crosses val="autoZero"/>
        <c:auto val="1"/>
        <c:lblAlgn val="ctr"/>
        <c:lblOffset val="100"/>
      </c:catAx>
      <c:valAx>
        <c:axId val="183714560"/>
        <c:scaling>
          <c:orientation val="minMax"/>
        </c:scaling>
        <c:axPos val="l"/>
        <c:majorGridlines/>
        <c:numFmt formatCode="General" sourceLinked="1"/>
        <c:tickLblPos val="nextTo"/>
        <c:crossAx val="183704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Результаты ОГЭ по русскому </a:t>
            </a:r>
            <a:r>
              <a:rPr lang="ru-RU" dirty="0" smtClean="0"/>
              <a:t>языку и математике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dLbl>
              <c:idx val="0"/>
              <c:layout>
                <c:manualLayout>
                  <c:x val="1.6015903918700761E-3"/>
                  <c:y val="0.14170593249806987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20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4.8047711756102306E-3"/>
                  <c:y val="0.14685887549799964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19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"/>
                  <c:y val="0.11594121749842064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19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19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dLbl>
              <c:idx val="1"/>
              <c:layout>
                <c:manualLayout>
                  <c:x val="1.1211132743090525E-2"/>
                  <c:y val="0.10048238849863113"/>
                </c:manualLayout>
              </c:layout>
              <c:showVal val="1"/>
            </c:dLbl>
            <c:dLbl>
              <c:idx val="2"/>
              <c:layout>
                <c:manualLayout>
                  <c:x val="4.8047711756102306E-3"/>
                  <c:y val="0.1314000464982102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47</c:v>
                </c:pt>
              </c:numCache>
            </c:numRef>
          </c:val>
        </c:ser>
        <c:dLbls>
          <c:showVal val="1"/>
        </c:dLbls>
        <c:shape val="box"/>
        <c:axId val="184427264"/>
        <c:axId val="184429184"/>
        <c:axId val="0"/>
      </c:bar3DChart>
      <c:catAx>
        <c:axId val="184427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Оценки 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4429184"/>
        <c:crosses val="autoZero"/>
        <c:auto val="1"/>
        <c:lblAlgn val="ctr"/>
        <c:lblOffset val="100"/>
      </c:catAx>
      <c:valAx>
        <c:axId val="1844291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Количество обучающихся</a:t>
                </a:r>
              </a:p>
            </c:rich>
          </c:tx>
          <c:layout/>
        </c:title>
        <c:numFmt formatCode="General" sourceLinked="1"/>
        <c:tickLblPos val="nextTo"/>
        <c:crossAx val="184427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2011-2012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Кол-во учащихся </c:v>
                </c:pt>
                <c:pt idx="1">
                  <c:v>% успеваемости </c:v>
                </c:pt>
                <c:pt idx="2">
                  <c:v>Успе-х на «4» и «5» </c:v>
                </c:pt>
                <c:pt idx="3">
                  <c:v>% качества знаний </c:v>
                </c:pt>
                <c:pt idx="4">
                  <c:v>Кол-во отличников 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General">
                  <c:v>57</c:v>
                </c:pt>
                <c:pt idx="1">
                  <c:v>100</c:v>
                </c:pt>
                <c:pt idx="2" formatCode="General">
                  <c:v>16</c:v>
                </c:pt>
                <c:pt idx="3">
                  <c:v>28</c:v>
                </c:pt>
                <c:pt idx="4" formatCode="General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2012-2013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Кол-во учащихся </c:v>
                </c:pt>
                <c:pt idx="1">
                  <c:v>% успеваемости </c:v>
                </c:pt>
                <c:pt idx="2">
                  <c:v>Успе-х на «4» и «5» </c:v>
                </c:pt>
                <c:pt idx="3">
                  <c:v>% качества знаний </c:v>
                </c:pt>
                <c:pt idx="4">
                  <c:v>Кол-во отличников 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 formatCode="General">
                  <c:v>63</c:v>
                </c:pt>
                <c:pt idx="1">
                  <c:v>100</c:v>
                </c:pt>
                <c:pt idx="2" formatCode="General">
                  <c:v>27</c:v>
                </c:pt>
                <c:pt idx="3" formatCode="0.00%">
                  <c:v>42.8</c:v>
                </c:pt>
                <c:pt idx="4" formatCode="General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2013-2014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Кол-во учащихся </c:v>
                </c:pt>
                <c:pt idx="1">
                  <c:v>% успеваемости </c:v>
                </c:pt>
                <c:pt idx="2">
                  <c:v>Успе-х на «4» и «5» </c:v>
                </c:pt>
                <c:pt idx="3">
                  <c:v>% качества знаний </c:v>
                </c:pt>
                <c:pt idx="4">
                  <c:v>Кол-во отличников 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 formatCode="General">
                  <c:v>42</c:v>
                </c:pt>
                <c:pt idx="1">
                  <c:v>100</c:v>
                </c:pt>
                <c:pt idx="2" formatCode="General">
                  <c:v>27</c:v>
                </c:pt>
                <c:pt idx="3" formatCode="0.00%">
                  <c:v>64.2</c:v>
                </c:pt>
                <c:pt idx="4" formatCode="General">
                  <c:v>0</c:v>
                </c:pt>
              </c:numCache>
            </c:numRef>
          </c:val>
        </c:ser>
        <c:axId val="184682752"/>
        <c:axId val="184692736"/>
      </c:barChart>
      <c:catAx>
        <c:axId val="184682752"/>
        <c:scaling>
          <c:orientation val="minMax"/>
        </c:scaling>
        <c:axPos val="b"/>
        <c:tickLblPos val="nextTo"/>
        <c:crossAx val="184692736"/>
        <c:crosses val="autoZero"/>
        <c:auto val="1"/>
        <c:lblAlgn val="ctr"/>
        <c:lblOffset val="100"/>
      </c:catAx>
      <c:valAx>
        <c:axId val="184692736"/>
        <c:scaling>
          <c:orientation val="minMax"/>
        </c:scaling>
        <c:axPos val="l"/>
        <c:majorGridlines/>
        <c:numFmt formatCode="General" sourceLinked="1"/>
        <c:tickLblPos val="nextTo"/>
        <c:crossAx val="184682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313C2-3A25-497D-B2A7-422E5B4FD6DA}" type="doc">
      <dgm:prSet loTypeId="urn:microsoft.com/office/officeart/2005/8/layout/defaul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5488949-1813-45DD-A2C2-F1F674B2F11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Изучение современного педагогического опыта учителей школы, эффективно применяемого в учебно-воспитательном процессе.</a:t>
          </a:r>
          <a:endParaRPr lang="ru-RU" sz="2000" dirty="0">
            <a:solidFill>
              <a:schemeClr val="tx1"/>
            </a:solidFill>
          </a:endParaRPr>
        </a:p>
      </dgm:t>
    </dgm:pt>
    <dgm:pt modelId="{60A69475-7C79-4484-92A3-98765413AF70}" type="parTrans" cxnId="{68F5A3B0-C878-47F4-8C0D-29FCA7BE5506}">
      <dgm:prSet/>
      <dgm:spPr/>
      <dgm:t>
        <a:bodyPr/>
        <a:lstStyle/>
        <a:p>
          <a:endParaRPr lang="ru-RU"/>
        </a:p>
      </dgm:t>
    </dgm:pt>
    <dgm:pt modelId="{A19058E2-FBFE-46B4-B442-91A337924E26}" type="sibTrans" cxnId="{68F5A3B0-C878-47F4-8C0D-29FCA7BE5506}">
      <dgm:prSet/>
      <dgm:spPr/>
      <dgm:t>
        <a:bodyPr/>
        <a:lstStyle/>
        <a:p>
          <a:endParaRPr lang="ru-RU"/>
        </a:p>
      </dgm:t>
    </dgm:pt>
    <dgm:pt modelId="{7E26C1AC-F078-4DD8-A6CB-0337D109AEA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работы учителей начальных классов в условиях перехода на новые образовательные стандарты (ФГОС).</a:t>
          </a:r>
          <a:endParaRPr lang="ru-RU" sz="2000" dirty="0">
            <a:solidFill>
              <a:schemeClr val="tx1"/>
            </a:solidFill>
          </a:endParaRPr>
        </a:p>
      </dgm:t>
    </dgm:pt>
    <dgm:pt modelId="{16D90A56-5FDA-4526-9517-770C3F9B5649}" type="parTrans" cxnId="{8B0A3DCA-65A4-46DE-AB9C-E1FBE704AFF1}">
      <dgm:prSet/>
      <dgm:spPr/>
      <dgm:t>
        <a:bodyPr/>
        <a:lstStyle/>
        <a:p>
          <a:endParaRPr lang="ru-RU"/>
        </a:p>
      </dgm:t>
    </dgm:pt>
    <dgm:pt modelId="{07FEC837-9A2B-4B5B-8A6A-66B88B3B9FA1}" type="sibTrans" cxnId="{8B0A3DCA-65A4-46DE-AB9C-E1FBE704AFF1}">
      <dgm:prSet/>
      <dgm:spPr/>
      <dgm:t>
        <a:bodyPr/>
        <a:lstStyle/>
        <a:p>
          <a:endParaRPr lang="ru-RU"/>
        </a:p>
      </dgm:t>
    </dgm:pt>
    <dgm:pt modelId="{A53358E2-EEBB-4B71-A3FC-A9A7B1B4696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Информатизация образования.</a:t>
          </a:r>
          <a:endParaRPr lang="ru-RU" sz="2000" dirty="0">
            <a:solidFill>
              <a:schemeClr val="tx1"/>
            </a:solidFill>
          </a:endParaRPr>
        </a:p>
      </dgm:t>
    </dgm:pt>
    <dgm:pt modelId="{B87C066A-B3B0-4A4C-8C9A-3238FD2F31F3}" type="parTrans" cxnId="{45331638-B6FC-4397-862F-A2602719B88B}">
      <dgm:prSet/>
      <dgm:spPr/>
      <dgm:t>
        <a:bodyPr/>
        <a:lstStyle/>
        <a:p>
          <a:endParaRPr lang="ru-RU"/>
        </a:p>
      </dgm:t>
    </dgm:pt>
    <dgm:pt modelId="{241C28D7-97D8-40E7-9628-9BBDF861AE62}" type="sibTrans" cxnId="{45331638-B6FC-4397-862F-A2602719B88B}">
      <dgm:prSet/>
      <dgm:spPr/>
      <dgm:t>
        <a:bodyPr/>
        <a:lstStyle/>
        <a:p>
          <a:endParaRPr lang="ru-RU"/>
        </a:p>
      </dgm:t>
    </dgm:pt>
    <dgm:pt modelId="{AF5A31E0-D550-4C66-B911-642D81ED608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Научно-исследовательская деятельность в области повышения качества образования.</a:t>
          </a:r>
          <a:endParaRPr lang="ru-RU" sz="2000" dirty="0">
            <a:solidFill>
              <a:schemeClr val="tx1"/>
            </a:solidFill>
          </a:endParaRPr>
        </a:p>
      </dgm:t>
    </dgm:pt>
    <dgm:pt modelId="{7D86CC06-D06A-4A8A-B9D7-8F68C9A65E56}" type="parTrans" cxnId="{A5408108-22B5-4D61-BE65-B4D538C9C29F}">
      <dgm:prSet/>
      <dgm:spPr/>
      <dgm:t>
        <a:bodyPr/>
        <a:lstStyle/>
        <a:p>
          <a:endParaRPr lang="ru-RU"/>
        </a:p>
      </dgm:t>
    </dgm:pt>
    <dgm:pt modelId="{C240D4C0-9CE6-484C-9A65-93B9E2DDA5F9}" type="sibTrans" cxnId="{A5408108-22B5-4D61-BE65-B4D538C9C29F}">
      <dgm:prSet/>
      <dgm:spPr/>
      <dgm:t>
        <a:bodyPr/>
        <a:lstStyle/>
        <a:p>
          <a:endParaRPr lang="ru-RU"/>
        </a:p>
      </dgm:t>
    </dgm:pt>
    <dgm:pt modelId="{254C62FA-AF76-421E-843E-4A45B570CBA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 работы в профильном классе </a:t>
          </a:r>
          <a:endParaRPr lang="ru-RU" sz="2000" dirty="0">
            <a:solidFill>
              <a:schemeClr val="tx1"/>
            </a:solidFill>
          </a:endParaRPr>
        </a:p>
      </dgm:t>
    </dgm:pt>
    <dgm:pt modelId="{E4E12080-93B1-43F6-837E-EE4B87615ED7}" type="parTrans" cxnId="{7FBBF06D-1462-41A7-A722-AC3B18436864}">
      <dgm:prSet/>
      <dgm:spPr/>
      <dgm:t>
        <a:bodyPr/>
        <a:lstStyle/>
        <a:p>
          <a:endParaRPr lang="ru-RU"/>
        </a:p>
      </dgm:t>
    </dgm:pt>
    <dgm:pt modelId="{FFBD11DA-31D7-4F18-96F3-6220CD80AB6C}" type="sibTrans" cxnId="{7FBBF06D-1462-41A7-A722-AC3B18436864}">
      <dgm:prSet/>
      <dgm:spPr/>
      <dgm:t>
        <a:bodyPr/>
        <a:lstStyle/>
        <a:p>
          <a:endParaRPr lang="ru-RU"/>
        </a:p>
      </dgm:t>
    </dgm:pt>
    <dgm:pt modelId="{AC8007BE-C9A5-430D-B6FF-4C42EE06ED78}" type="pres">
      <dgm:prSet presAssocID="{5B4313C2-3A25-497D-B2A7-422E5B4FD6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20F83-FADC-4A08-A5A5-C3CA14C92654}" type="pres">
      <dgm:prSet presAssocID="{75488949-1813-45DD-A2C2-F1F674B2F117}" presName="node" presStyleLbl="node1" presStyleIdx="0" presStyleCnt="5" custScaleX="124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365D3-C782-4E9B-9B23-253E58A8AA0B}" type="pres">
      <dgm:prSet presAssocID="{A19058E2-FBFE-46B4-B442-91A337924E26}" presName="sibTrans" presStyleCnt="0"/>
      <dgm:spPr/>
    </dgm:pt>
    <dgm:pt modelId="{310CC8B5-70ED-4E1A-9552-F14035F27091}" type="pres">
      <dgm:prSet presAssocID="{7E26C1AC-F078-4DD8-A6CB-0337D109AEAC}" presName="node" presStyleLbl="node1" presStyleIdx="1" presStyleCnt="5" custScaleX="13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25E35-4D5F-4024-953E-4C2171859357}" type="pres">
      <dgm:prSet presAssocID="{07FEC837-9A2B-4B5B-8A6A-66B88B3B9FA1}" presName="sibTrans" presStyleCnt="0"/>
      <dgm:spPr/>
    </dgm:pt>
    <dgm:pt modelId="{9DF3739D-1F02-47FA-BDBB-61B1B1A90BE5}" type="pres">
      <dgm:prSet presAssocID="{A53358E2-EEBB-4B71-A3FC-A9A7B1B469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05CA3-9E86-4A2B-870B-981816B4FCA1}" type="pres">
      <dgm:prSet presAssocID="{241C28D7-97D8-40E7-9628-9BBDF861AE62}" presName="sibTrans" presStyleCnt="0"/>
      <dgm:spPr/>
    </dgm:pt>
    <dgm:pt modelId="{A22473B8-92AA-4174-8825-977564698E88}" type="pres">
      <dgm:prSet presAssocID="{AF5A31E0-D550-4C66-B911-642D81ED608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8E543-0CF5-4653-9357-79AE0024D7A1}" type="pres">
      <dgm:prSet presAssocID="{C240D4C0-9CE6-484C-9A65-93B9E2DDA5F9}" presName="sibTrans" presStyleCnt="0"/>
      <dgm:spPr/>
    </dgm:pt>
    <dgm:pt modelId="{DE8FC689-EEB1-453F-A6AC-C7EA6F928B0E}" type="pres">
      <dgm:prSet presAssocID="{254C62FA-AF76-421E-843E-4A45B570CB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13B59A-64C5-4FD4-8EC9-FFDBE33A58FD}" type="presOf" srcId="{75488949-1813-45DD-A2C2-F1F674B2F117}" destId="{2AD20F83-FADC-4A08-A5A5-C3CA14C92654}" srcOrd="0" destOrd="0" presId="urn:microsoft.com/office/officeart/2005/8/layout/default"/>
    <dgm:cxn modelId="{F55C7ADD-C4AD-424A-B45F-408C3FC565B8}" type="presOf" srcId="{A53358E2-EEBB-4B71-A3FC-A9A7B1B46962}" destId="{9DF3739D-1F02-47FA-BDBB-61B1B1A90BE5}" srcOrd="0" destOrd="0" presId="urn:microsoft.com/office/officeart/2005/8/layout/default"/>
    <dgm:cxn modelId="{2F4447EA-955D-4F8D-A3F1-009B349D43E7}" type="presOf" srcId="{7E26C1AC-F078-4DD8-A6CB-0337D109AEAC}" destId="{310CC8B5-70ED-4E1A-9552-F14035F27091}" srcOrd="0" destOrd="0" presId="urn:microsoft.com/office/officeart/2005/8/layout/default"/>
    <dgm:cxn modelId="{45331638-B6FC-4397-862F-A2602719B88B}" srcId="{5B4313C2-3A25-497D-B2A7-422E5B4FD6DA}" destId="{A53358E2-EEBB-4B71-A3FC-A9A7B1B46962}" srcOrd="2" destOrd="0" parTransId="{B87C066A-B3B0-4A4C-8C9A-3238FD2F31F3}" sibTransId="{241C28D7-97D8-40E7-9628-9BBDF861AE62}"/>
    <dgm:cxn modelId="{7FBBF06D-1462-41A7-A722-AC3B18436864}" srcId="{5B4313C2-3A25-497D-B2A7-422E5B4FD6DA}" destId="{254C62FA-AF76-421E-843E-4A45B570CBA4}" srcOrd="4" destOrd="0" parTransId="{E4E12080-93B1-43F6-837E-EE4B87615ED7}" sibTransId="{FFBD11DA-31D7-4F18-96F3-6220CD80AB6C}"/>
    <dgm:cxn modelId="{1235C8E1-871E-4B22-B828-C38C3BCA848D}" type="presOf" srcId="{AF5A31E0-D550-4C66-B911-642D81ED6086}" destId="{A22473B8-92AA-4174-8825-977564698E88}" srcOrd="0" destOrd="0" presId="urn:microsoft.com/office/officeart/2005/8/layout/default"/>
    <dgm:cxn modelId="{4FC34B72-0764-40EE-8FDD-5C27E389AE7D}" type="presOf" srcId="{254C62FA-AF76-421E-843E-4A45B570CBA4}" destId="{DE8FC689-EEB1-453F-A6AC-C7EA6F928B0E}" srcOrd="0" destOrd="0" presId="urn:microsoft.com/office/officeart/2005/8/layout/default"/>
    <dgm:cxn modelId="{8B0A3DCA-65A4-46DE-AB9C-E1FBE704AFF1}" srcId="{5B4313C2-3A25-497D-B2A7-422E5B4FD6DA}" destId="{7E26C1AC-F078-4DD8-A6CB-0337D109AEAC}" srcOrd="1" destOrd="0" parTransId="{16D90A56-5FDA-4526-9517-770C3F9B5649}" sibTransId="{07FEC837-9A2B-4B5B-8A6A-66B88B3B9FA1}"/>
    <dgm:cxn modelId="{68F5A3B0-C878-47F4-8C0D-29FCA7BE5506}" srcId="{5B4313C2-3A25-497D-B2A7-422E5B4FD6DA}" destId="{75488949-1813-45DD-A2C2-F1F674B2F117}" srcOrd="0" destOrd="0" parTransId="{60A69475-7C79-4484-92A3-98765413AF70}" sibTransId="{A19058E2-FBFE-46B4-B442-91A337924E26}"/>
    <dgm:cxn modelId="{A5408108-22B5-4D61-BE65-B4D538C9C29F}" srcId="{5B4313C2-3A25-497D-B2A7-422E5B4FD6DA}" destId="{AF5A31E0-D550-4C66-B911-642D81ED6086}" srcOrd="3" destOrd="0" parTransId="{7D86CC06-D06A-4A8A-B9D7-8F68C9A65E56}" sibTransId="{C240D4C0-9CE6-484C-9A65-93B9E2DDA5F9}"/>
    <dgm:cxn modelId="{A842C771-428C-40C4-8CD5-128EC400F3C2}" type="presOf" srcId="{5B4313C2-3A25-497D-B2A7-422E5B4FD6DA}" destId="{AC8007BE-C9A5-430D-B6FF-4C42EE06ED78}" srcOrd="0" destOrd="0" presId="urn:microsoft.com/office/officeart/2005/8/layout/default"/>
    <dgm:cxn modelId="{30D997D5-B81A-4ED9-8492-BF0407179C91}" type="presParOf" srcId="{AC8007BE-C9A5-430D-B6FF-4C42EE06ED78}" destId="{2AD20F83-FADC-4A08-A5A5-C3CA14C92654}" srcOrd="0" destOrd="0" presId="urn:microsoft.com/office/officeart/2005/8/layout/default"/>
    <dgm:cxn modelId="{A90C8662-268D-492E-ABEB-7115194F300C}" type="presParOf" srcId="{AC8007BE-C9A5-430D-B6FF-4C42EE06ED78}" destId="{74F365D3-C782-4E9B-9B23-253E58A8AA0B}" srcOrd="1" destOrd="0" presId="urn:microsoft.com/office/officeart/2005/8/layout/default"/>
    <dgm:cxn modelId="{7ED9276C-4A78-41CD-9831-DE15FC63C90B}" type="presParOf" srcId="{AC8007BE-C9A5-430D-B6FF-4C42EE06ED78}" destId="{310CC8B5-70ED-4E1A-9552-F14035F27091}" srcOrd="2" destOrd="0" presId="urn:microsoft.com/office/officeart/2005/8/layout/default"/>
    <dgm:cxn modelId="{4AF1F69D-7E4B-4DDA-A751-62EB4E5200AD}" type="presParOf" srcId="{AC8007BE-C9A5-430D-B6FF-4C42EE06ED78}" destId="{67725E35-4D5F-4024-953E-4C2171859357}" srcOrd="3" destOrd="0" presId="urn:microsoft.com/office/officeart/2005/8/layout/default"/>
    <dgm:cxn modelId="{71947435-6BD0-4DA9-8CA2-E07B82084AB4}" type="presParOf" srcId="{AC8007BE-C9A5-430D-B6FF-4C42EE06ED78}" destId="{9DF3739D-1F02-47FA-BDBB-61B1B1A90BE5}" srcOrd="4" destOrd="0" presId="urn:microsoft.com/office/officeart/2005/8/layout/default"/>
    <dgm:cxn modelId="{89ECB48A-FEBC-4C4E-8090-3F96B1C79750}" type="presParOf" srcId="{AC8007BE-C9A5-430D-B6FF-4C42EE06ED78}" destId="{D2F05CA3-9E86-4A2B-870B-981816B4FCA1}" srcOrd="5" destOrd="0" presId="urn:microsoft.com/office/officeart/2005/8/layout/default"/>
    <dgm:cxn modelId="{02F0D5F4-26AF-4E94-B849-A24816B674EE}" type="presParOf" srcId="{AC8007BE-C9A5-430D-B6FF-4C42EE06ED78}" destId="{A22473B8-92AA-4174-8825-977564698E88}" srcOrd="6" destOrd="0" presId="urn:microsoft.com/office/officeart/2005/8/layout/default"/>
    <dgm:cxn modelId="{A3C97739-35B2-410D-85B1-63C1387B6B7B}" type="presParOf" srcId="{AC8007BE-C9A5-430D-B6FF-4C42EE06ED78}" destId="{2FD8E543-0CF5-4653-9357-79AE0024D7A1}" srcOrd="7" destOrd="0" presId="urn:microsoft.com/office/officeart/2005/8/layout/default"/>
    <dgm:cxn modelId="{759CD232-0D99-4622-A6F1-1EF9E7FFE184}" type="presParOf" srcId="{AC8007BE-C9A5-430D-B6FF-4C42EE06ED78}" destId="{DE8FC689-EEB1-453F-A6AC-C7EA6F928B0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440EBE-316F-4791-9AE8-83625AF75555}" type="doc">
      <dgm:prSet loTypeId="urn:microsoft.com/office/officeart/2005/8/layout/radial1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F220D2-2F03-44C7-A590-751B9FD3304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231227-30F3-46A4-B057-9CAB6707C148}" type="parTrans" cxnId="{71E4075C-EDF7-4A38-B46F-654C670AAA4D}">
      <dgm:prSet/>
      <dgm:spPr/>
      <dgm:t>
        <a:bodyPr/>
        <a:lstStyle/>
        <a:p>
          <a:endParaRPr lang="ru-RU"/>
        </a:p>
      </dgm:t>
    </dgm:pt>
    <dgm:pt modelId="{832717CE-7AAB-4BD6-B192-FC15EAE266C0}" type="sibTrans" cxnId="{71E4075C-EDF7-4A38-B46F-654C670AAA4D}">
      <dgm:prSet/>
      <dgm:spPr/>
      <dgm:t>
        <a:bodyPr/>
        <a:lstStyle/>
        <a:p>
          <a:endParaRPr lang="ru-RU"/>
        </a:p>
      </dgm:t>
    </dgm:pt>
    <dgm:pt modelId="{2782A343-1003-4CB3-AC13-9AF67C80DFE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Повысить качество преподавания на основе использования современных педагогических  и информационно-коммуникационных технологий;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07540F-F4A9-45B3-BDA9-B77AD50ABD99}" type="parTrans" cxnId="{AE882B8F-E4EE-4019-860B-E4C8989C2024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D7103E-4650-464B-800B-47F9B2980EB5}" type="sibTrans" cxnId="{AE882B8F-E4EE-4019-860B-E4C8989C2024}">
      <dgm:prSet/>
      <dgm:spPr/>
      <dgm:t>
        <a:bodyPr/>
        <a:lstStyle/>
        <a:p>
          <a:endParaRPr lang="ru-RU"/>
        </a:p>
      </dgm:t>
    </dgm:pt>
    <dgm:pt modelId="{35A46870-637E-40CE-9E08-55DF10C810B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Привлечение внешкольных учреждений к сотрудничеству для развития творческих, интеллектуальных, индивидуальных возможностей обучающихся;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D9C7E6-46D8-454F-98FC-4BB1EDAB353D}" type="parTrans" cxnId="{D5121AD0-FDF1-4479-B2F6-BDD3873A9573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C0C695-8296-4C7B-9BDF-B81A810A1358}" type="sibTrans" cxnId="{D5121AD0-FDF1-4479-B2F6-BDD3873A9573}">
      <dgm:prSet/>
      <dgm:spPr/>
      <dgm:t>
        <a:bodyPr/>
        <a:lstStyle/>
        <a:p>
          <a:endParaRPr lang="ru-RU"/>
        </a:p>
      </dgm:t>
    </dgm:pt>
    <dgm:pt modelId="{7F449122-C5AA-45CC-958E-4125260C8C3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Продолжить работу по сотрудничеству с компаниями-менторами (развитие обучения предпринимательству на уроках и внеурочное время).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B1F3DC-D055-4B42-8CC4-876A21DC4D81}" type="parTrans" cxnId="{00A28FB9-56B0-4E48-A06E-CF1FFD0046F2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2C1DA7-406A-4765-AD68-F7B6C1F90E80}" type="sibTrans" cxnId="{00A28FB9-56B0-4E48-A06E-CF1FFD0046F2}">
      <dgm:prSet/>
      <dgm:spPr/>
      <dgm:t>
        <a:bodyPr/>
        <a:lstStyle/>
        <a:p>
          <a:endParaRPr lang="ru-RU"/>
        </a:p>
      </dgm:t>
    </dgm:pt>
    <dgm:pt modelId="{431DFB4B-3502-46E9-ACE5-F05B3041DFC4}">
      <dgm:prSet phldrT="[Текст]" custT="1"/>
      <dgm:spPr/>
      <dgm:t>
        <a:bodyPr/>
        <a:lstStyle/>
        <a:p>
          <a:r>
            <a:rPr 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Создать необходимые условия для реализации основных  образовательных программ НОО, ООО, СОО;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D6F411-67B6-4A11-93E1-FE534220A12B}" type="parTrans" cxnId="{67ABE8CE-6E0F-4FE8-9C9E-97E7677C0688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A534DF-77CA-4538-B31B-6939CB661498}" type="sibTrans" cxnId="{67ABE8CE-6E0F-4FE8-9C9E-97E7677C0688}">
      <dgm:prSet/>
      <dgm:spPr/>
      <dgm:t>
        <a:bodyPr/>
        <a:lstStyle/>
        <a:p>
          <a:endParaRPr lang="ru-RU"/>
        </a:p>
      </dgm:t>
    </dgm:pt>
    <dgm:pt modelId="{B3AB50CE-297A-4401-A3B1-9FECC93EE28B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Организовать полноценную работу научно-методического кабинета школы.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3CDD63-D454-4E77-9EBB-A27255B18DCD}" type="parTrans" cxnId="{1652A023-E6F3-41E3-A1FD-B3C7DA802F07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C7243F-98C1-4658-A9D1-4BE38D6C87F8}" type="sibTrans" cxnId="{1652A023-E6F3-41E3-A1FD-B3C7DA802F07}">
      <dgm:prSet/>
      <dgm:spPr/>
      <dgm:t>
        <a:bodyPr/>
        <a:lstStyle/>
        <a:p>
          <a:endParaRPr lang="ru-RU"/>
        </a:p>
      </dgm:t>
    </dgm:pt>
    <dgm:pt modelId="{BF1F7806-5D52-4537-9665-0E2A7871F0F5}" type="pres">
      <dgm:prSet presAssocID="{67440EBE-316F-4791-9AE8-83625AF7555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17D125-23A5-453A-AF6C-802CA87D7EA0}" type="pres">
      <dgm:prSet presAssocID="{6CF220D2-2F03-44C7-A590-751B9FD33043}" presName="centerShape" presStyleLbl="node0" presStyleIdx="0" presStyleCnt="1"/>
      <dgm:spPr/>
      <dgm:t>
        <a:bodyPr/>
        <a:lstStyle/>
        <a:p>
          <a:endParaRPr lang="ru-RU"/>
        </a:p>
      </dgm:t>
    </dgm:pt>
    <dgm:pt modelId="{C3A86FD0-D8FC-49FE-9003-A572ABC98921}" type="pres">
      <dgm:prSet presAssocID="{5707540F-F4A9-45B3-BDA9-B77AD50ABD99}" presName="Name9" presStyleLbl="parChTrans1D2" presStyleIdx="0" presStyleCnt="5"/>
      <dgm:spPr/>
      <dgm:t>
        <a:bodyPr/>
        <a:lstStyle/>
        <a:p>
          <a:endParaRPr lang="ru-RU"/>
        </a:p>
      </dgm:t>
    </dgm:pt>
    <dgm:pt modelId="{BCC8027D-2382-41BB-B1FD-C4A4CD01CD88}" type="pres">
      <dgm:prSet presAssocID="{5707540F-F4A9-45B3-BDA9-B77AD50ABD9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404CEE99-3FE6-49C4-9445-38B79A2F666E}" type="pres">
      <dgm:prSet presAssocID="{2782A343-1003-4CB3-AC13-9AF67C80DFE7}" presName="node" presStyleLbl="node1" presStyleIdx="0" presStyleCnt="5" custScaleX="183775" custScaleY="108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54245-457C-4B4E-BFE9-DB2CACB8E8C3}" type="pres">
      <dgm:prSet presAssocID="{8AD9C7E6-46D8-454F-98FC-4BB1EDAB353D}" presName="Name9" presStyleLbl="parChTrans1D2" presStyleIdx="1" presStyleCnt="5"/>
      <dgm:spPr/>
      <dgm:t>
        <a:bodyPr/>
        <a:lstStyle/>
        <a:p>
          <a:endParaRPr lang="ru-RU"/>
        </a:p>
      </dgm:t>
    </dgm:pt>
    <dgm:pt modelId="{CA586DE3-1AB3-4FC0-A7F6-339DA71F4AA3}" type="pres">
      <dgm:prSet presAssocID="{8AD9C7E6-46D8-454F-98FC-4BB1EDAB353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74F5415-2699-4059-8562-620B8A2552B8}" type="pres">
      <dgm:prSet presAssocID="{35A46870-637E-40CE-9E08-55DF10C810B1}" presName="node" presStyleLbl="node1" presStyleIdx="1" presStyleCnt="5" custScaleX="172537" custScaleY="115977" custRadScaleRad="112998" custRadScaleInc="10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DD296-6210-448D-BA79-F5517E37176D}" type="pres">
      <dgm:prSet presAssocID="{AC3CDD63-D454-4E77-9EBB-A27255B18DCD}" presName="Name9" presStyleLbl="parChTrans1D2" presStyleIdx="2" presStyleCnt="5"/>
      <dgm:spPr/>
      <dgm:t>
        <a:bodyPr/>
        <a:lstStyle/>
        <a:p>
          <a:endParaRPr lang="ru-RU"/>
        </a:p>
      </dgm:t>
    </dgm:pt>
    <dgm:pt modelId="{4AAC2E9E-4AF1-4C96-825F-AD8ECF237212}" type="pres">
      <dgm:prSet presAssocID="{AC3CDD63-D454-4E77-9EBB-A27255B18DC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9E5BD15-70DE-467F-A5AF-39A45C0F66E7}" type="pres">
      <dgm:prSet presAssocID="{B3AB50CE-297A-4401-A3B1-9FECC93EE28B}" presName="node" presStyleLbl="node1" presStyleIdx="2" presStyleCnt="5" custScaleX="182590" custScaleY="119575" custRadScaleRad="116288" custRadScaleInc="-31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84B71-7900-4002-8598-2C49C5354FD1}" type="pres">
      <dgm:prSet presAssocID="{45B1F3DC-D055-4B42-8CC4-876A21DC4D81}" presName="Name9" presStyleLbl="parChTrans1D2" presStyleIdx="3" presStyleCnt="5"/>
      <dgm:spPr/>
      <dgm:t>
        <a:bodyPr/>
        <a:lstStyle/>
        <a:p>
          <a:endParaRPr lang="ru-RU"/>
        </a:p>
      </dgm:t>
    </dgm:pt>
    <dgm:pt modelId="{04F2457E-C75C-4ABD-BA85-DA28DF0CB4FF}" type="pres">
      <dgm:prSet presAssocID="{45B1F3DC-D055-4B42-8CC4-876A21DC4D8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9C11CFE-DEF2-43CA-9CB2-ED847E0ECECF}" type="pres">
      <dgm:prSet presAssocID="{7F449122-C5AA-45CC-958E-4125260C8C32}" presName="node" presStyleLbl="node1" presStyleIdx="3" presStyleCnt="5" custScaleX="184827" custScaleY="114681" custRadScaleRad="112692" custRadScaleInc="20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8E2D7-67D7-4ED2-B82B-836C000ACE41}" type="pres">
      <dgm:prSet presAssocID="{B2D6F411-67B6-4A11-93E1-FE534220A12B}" presName="Name9" presStyleLbl="parChTrans1D2" presStyleIdx="4" presStyleCnt="5"/>
      <dgm:spPr/>
      <dgm:t>
        <a:bodyPr/>
        <a:lstStyle/>
        <a:p>
          <a:endParaRPr lang="ru-RU"/>
        </a:p>
      </dgm:t>
    </dgm:pt>
    <dgm:pt modelId="{45600D54-8458-4425-BCAD-C7D173624E62}" type="pres">
      <dgm:prSet presAssocID="{B2D6F411-67B6-4A11-93E1-FE534220A12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5B948407-7CC9-41EB-B0B3-BB08B743F9FC}" type="pres">
      <dgm:prSet presAssocID="{431DFB4B-3502-46E9-ACE5-F05B3041DFC4}" presName="node" presStyleLbl="node1" presStyleIdx="4" presStyleCnt="5" custScaleX="172604" custScaleY="115346" custRadScaleRad="115283" custRadScaleInc="-10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146B68-B632-4D6C-ACFB-4AE56BC88410}" type="presOf" srcId="{8AD9C7E6-46D8-454F-98FC-4BB1EDAB353D}" destId="{CA586DE3-1AB3-4FC0-A7F6-339DA71F4AA3}" srcOrd="1" destOrd="0" presId="urn:microsoft.com/office/officeart/2005/8/layout/radial1"/>
    <dgm:cxn modelId="{5A43499A-E5A6-4A6A-89A5-37FB289F6EE4}" type="presOf" srcId="{45B1F3DC-D055-4B42-8CC4-876A21DC4D81}" destId="{4E484B71-7900-4002-8598-2C49C5354FD1}" srcOrd="0" destOrd="0" presId="urn:microsoft.com/office/officeart/2005/8/layout/radial1"/>
    <dgm:cxn modelId="{3F0B1260-4D91-4905-A019-AB222067B6B8}" type="presOf" srcId="{AC3CDD63-D454-4E77-9EBB-A27255B18DCD}" destId="{E29DD296-6210-448D-BA79-F5517E37176D}" srcOrd="0" destOrd="0" presId="urn:microsoft.com/office/officeart/2005/8/layout/radial1"/>
    <dgm:cxn modelId="{64F8236F-A05F-4B0E-B032-D35FFEBE5B58}" type="presOf" srcId="{B2D6F411-67B6-4A11-93E1-FE534220A12B}" destId="{45600D54-8458-4425-BCAD-C7D173624E62}" srcOrd="1" destOrd="0" presId="urn:microsoft.com/office/officeart/2005/8/layout/radial1"/>
    <dgm:cxn modelId="{71E4075C-EDF7-4A38-B46F-654C670AAA4D}" srcId="{67440EBE-316F-4791-9AE8-83625AF75555}" destId="{6CF220D2-2F03-44C7-A590-751B9FD33043}" srcOrd="0" destOrd="0" parTransId="{8E231227-30F3-46A4-B057-9CAB6707C148}" sibTransId="{832717CE-7AAB-4BD6-B192-FC15EAE266C0}"/>
    <dgm:cxn modelId="{B5561A8E-674D-4B53-BEC9-0FB6E6E63B4A}" type="presOf" srcId="{5707540F-F4A9-45B3-BDA9-B77AD50ABD99}" destId="{BCC8027D-2382-41BB-B1FD-C4A4CD01CD88}" srcOrd="1" destOrd="0" presId="urn:microsoft.com/office/officeart/2005/8/layout/radial1"/>
    <dgm:cxn modelId="{4C58273B-399B-41CE-B374-92827C10DECB}" type="presOf" srcId="{67440EBE-316F-4791-9AE8-83625AF75555}" destId="{BF1F7806-5D52-4537-9665-0E2A7871F0F5}" srcOrd="0" destOrd="0" presId="urn:microsoft.com/office/officeart/2005/8/layout/radial1"/>
    <dgm:cxn modelId="{B057AB22-F303-47B7-ACE8-FA705F894BBA}" type="presOf" srcId="{AC3CDD63-D454-4E77-9EBB-A27255B18DCD}" destId="{4AAC2E9E-4AF1-4C96-825F-AD8ECF237212}" srcOrd="1" destOrd="0" presId="urn:microsoft.com/office/officeart/2005/8/layout/radial1"/>
    <dgm:cxn modelId="{E5EDB8A9-4175-4668-A342-C1F7C9AEBE56}" type="presOf" srcId="{B2D6F411-67B6-4A11-93E1-FE534220A12B}" destId="{CED8E2D7-67D7-4ED2-B82B-836C000ACE41}" srcOrd="0" destOrd="0" presId="urn:microsoft.com/office/officeart/2005/8/layout/radial1"/>
    <dgm:cxn modelId="{F565AC68-6618-4843-81C9-0090033734B2}" type="presOf" srcId="{2782A343-1003-4CB3-AC13-9AF67C80DFE7}" destId="{404CEE99-3FE6-49C4-9445-38B79A2F666E}" srcOrd="0" destOrd="0" presId="urn:microsoft.com/office/officeart/2005/8/layout/radial1"/>
    <dgm:cxn modelId="{D5121AD0-FDF1-4479-B2F6-BDD3873A9573}" srcId="{6CF220D2-2F03-44C7-A590-751B9FD33043}" destId="{35A46870-637E-40CE-9E08-55DF10C810B1}" srcOrd="1" destOrd="0" parTransId="{8AD9C7E6-46D8-454F-98FC-4BB1EDAB353D}" sibTransId="{68C0C695-8296-4C7B-9BDF-B81A810A1358}"/>
    <dgm:cxn modelId="{1652A023-E6F3-41E3-A1FD-B3C7DA802F07}" srcId="{6CF220D2-2F03-44C7-A590-751B9FD33043}" destId="{B3AB50CE-297A-4401-A3B1-9FECC93EE28B}" srcOrd="2" destOrd="0" parTransId="{AC3CDD63-D454-4E77-9EBB-A27255B18DCD}" sibTransId="{2CC7243F-98C1-4658-A9D1-4BE38D6C87F8}"/>
    <dgm:cxn modelId="{00A28FB9-56B0-4E48-A06E-CF1FFD0046F2}" srcId="{6CF220D2-2F03-44C7-A590-751B9FD33043}" destId="{7F449122-C5AA-45CC-958E-4125260C8C32}" srcOrd="3" destOrd="0" parTransId="{45B1F3DC-D055-4B42-8CC4-876A21DC4D81}" sibTransId="{A02C1DA7-406A-4765-AD68-F7B6C1F90E80}"/>
    <dgm:cxn modelId="{AE882B8F-E4EE-4019-860B-E4C8989C2024}" srcId="{6CF220D2-2F03-44C7-A590-751B9FD33043}" destId="{2782A343-1003-4CB3-AC13-9AF67C80DFE7}" srcOrd="0" destOrd="0" parTransId="{5707540F-F4A9-45B3-BDA9-B77AD50ABD99}" sibTransId="{33D7103E-4650-464B-800B-47F9B2980EB5}"/>
    <dgm:cxn modelId="{C646ACE7-8A20-4CFA-B9B0-A2A676A104B6}" type="presOf" srcId="{7F449122-C5AA-45CC-958E-4125260C8C32}" destId="{19C11CFE-DEF2-43CA-9CB2-ED847E0ECECF}" srcOrd="0" destOrd="0" presId="urn:microsoft.com/office/officeart/2005/8/layout/radial1"/>
    <dgm:cxn modelId="{75B48A87-E13E-4C23-8EDD-9D34E9C95A21}" type="presOf" srcId="{6CF220D2-2F03-44C7-A590-751B9FD33043}" destId="{0417D125-23A5-453A-AF6C-802CA87D7EA0}" srcOrd="0" destOrd="0" presId="urn:microsoft.com/office/officeart/2005/8/layout/radial1"/>
    <dgm:cxn modelId="{CEE41DF9-18D2-4B30-B7A9-6925CF7BA930}" type="presOf" srcId="{45B1F3DC-D055-4B42-8CC4-876A21DC4D81}" destId="{04F2457E-C75C-4ABD-BA85-DA28DF0CB4FF}" srcOrd="1" destOrd="0" presId="urn:microsoft.com/office/officeart/2005/8/layout/radial1"/>
    <dgm:cxn modelId="{CB35882C-8BEF-4399-8B06-40E425227289}" type="presOf" srcId="{5707540F-F4A9-45B3-BDA9-B77AD50ABD99}" destId="{C3A86FD0-D8FC-49FE-9003-A572ABC98921}" srcOrd="0" destOrd="0" presId="urn:microsoft.com/office/officeart/2005/8/layout/radial1"/>
    <dgm:cxn modelId="{9B2363ED-4606-45D8-A850-096545ACF572}" type="presOf" srcId="{8AD9C7E6-46D8-454F-98FC-4BB1EDAB353D}" destId="{6E254245-457C-4B4E-BFE9-DB2CACB8E8C3}" srcOrd="0" destOrd="0" presId="urn:microsoft.com/office/officeart/2005/8/layout/radial1"/>
    <dgm:cxn modelId="{E629D838-C67F-4360-98B3-CB3569E9A3E5}" type="presOf" srcId="{35A46870-637E-40CE-9E08-55DF10C810B1}" destId="{C74F5415-2699-4059-8562-620B8A2552B8}" srcOrd="0" destOrd="0" presId="urn:microsoft.com/office/officeart/2005/8/layout/radial1"/>
    <dgm:cxn modelId="{322D49EC-0B24-4A57-9082-B594ECCA9F6E}" type="presOf" srcId="{B3AB50CE-297A-4401-A3B1-9FECC93EE28B}" destId="{99E5BD15-70DE-467F-A5AF-39A45C0F66E7}" srcOrd="0" destOrd="0" presId="urn:microsoft.com/office/officeart/2005/8/layout/radial1"/>
    <dgm:cxn modelId="{CAB1DD8C-6EA2-4F42-BDB6-948C78605AF6}" type="presOf" srcId="{431DFB4B-3502-46E9-ACE5-F05B3041DFC4}" destId="{5B948407-7CC9-41EB-B0B3-BB08B743F9FC}" srcOrd="0" destOrd="0" presId="urn:microsoft.com/office/officeart/2005/8/layout/radial1"/>
    <dgm:cxn modelId="{67ABE8CE-6E0F-4FE8-9C9E-97E7677C0688}" srcId="{6CF220D2-2F03-44C7-A590-751B9FD33043}" destId="{431DFB4B-3502-46E9-ACE5-F05B3041DFC4}" srcOrd="4" destOrd="0" parTransId="{B2D6F411-67B6-4A11-93E1-FE534220A12B}" sibTransId="{B3A534DF-77CA-4538-B31B-6939CB661498}"/>
    <dgm:cxn modelId="{DD6EED41-F382-4567-BF53-C20CDADF3049}" type="presParOf" srcId="{BF1F7806-5D52-4537-9665-0E2A7871F0F5}" destId="{0417D125-23A5-453A-AF6C-802CA87D7EA0}" srcOrd="0" destOrd="0" presId="urn:microsoft.com/office/officeart/2005/8/layout/radial1"/>
    <dgm:cxn modelId="{A38DBEBC-D7DA-42FF-9C9B-A2E56EBC403A}" type="presParOf" srcId="{BF1F7806-5D52-4537-9665-0E2A7871F0F5}" destId="{C3A86FD0-D8FC-49FE-9003-A572ABC98921}" srcOrd="1" destOrd="0" presId="urn:microsoft.com/office/officeart/2005/8/layout/radial1"/>
    <dgm:cxn modelId="{DA5F9133-F101-4D10-9209-2BED37E60571}" type="presParOf" srcId="{C3A86FD0-D8FC-49FE-9003-A572ABC98921}" destId="{BCC8027D-2382-41BB-B1FD-C4A4CD01CD88}" srcOrd="0" destOrd="0" presId="urn:microsoft.com/office/officeart/2005/8/layout/radial1"/>
    <dgm:cxn modelId="{3C648C3B-AC14-47A9-93D7-2574F694670D}" type="presParOf" srcId="{BF1F7806-5D52-4537-9665-0E2A7871F0F5}" destId="{404CEE99-3FE6-49C4-9445-38B79A2F666E}" srcOrd="2" destOrd="0" presId="urn:microsoft.com/office/officeart/2005/8/layout/radial1"/>
    <dgm:cxn modelId="{38BC1743-C57D-4BF8-8245-EDD0C1AA8F19}" type="presParOf" srcId="{BF1F7806-5D52-4537-9665-0E2A7871F0F5}" destId="{6E254245-457C-4B4E-BFE9-DB2CACB8E8C3}" srcOrd="3" destOrd="0" presId="urn:microsoft.com/office/officeart/2005/8/layout/radial1"/>
    <dgm:cxn modelId="{AE199BC5-A192-4248-8508-92050D1D7604}" type="presParOf" srcId="{6E254245-457C-4B4E-BFE9-DB2CACB8E8C3}" destId="{CA586DE3-1AB3-4FC0-A7F6-339DA71F4AA3}" srcOrd="0" destOrd="0" presId="urn:microsoft.com/office/officeart/2005/8/layout/radial1"/>
    <dgm:cxn modelId="{4B434595-787E-4DD6-8562-0DF0AD1C7704}" type="presParOf" srcId="{BF1F7806-5D52-4537-9665-0E2A7871F0F5}" destId="{C74F5415-2699-4059-8562-620B8A2552B8}" srcOrd="4" destOrd="0" presId="urn:microsoft.com/office/officeart/2005/8/layout/radial1"/>
    <dgm:cxn modelId="{7712B11A-B6C8-4E42-A8C8-FB95B7DAA9C3}" type="presParOf" srcId="{BF1F7806-5D52-4537-9665-0E2A7871F0F5}" destId="{E29DD296-6210-448D-BA79-F5517E37176D}" srcOrd="5" destOrd="0" presId="urn:microsoft.com/office/officeart/2005/8/layout/radial1"/>
    <dgm:cxn modelId="{902D9B8B-801F-413C-9593-A11142EE33E7}" type="presParOf" srcId="{E29DD296-6210-448D-BA79-F5517E37176D}" destId="{4AAC2E9E-4AF1-4C96-825F-AD8ECF237212}" srcOrd="0" destOrd="0" presId="urn:microsoft.com/office/officeart/2005/8/layout/radial1"/>
    <dgm:cxn modelId="{FB63962F-1515-443D-AF63-F360165E18DC}" type="presParOf" srcId="{BF1F7806-5D52-4537-9665-0E2A7871F0F5}" destId="{99E5BD15-70DE-467F-A5AF-39A45C0F66E7}" srcOrd="6" destOrd="0" presId="urn:microsoft.com/office/officeart/2005/8/layout/radial1"/>
    <dgm:cxn modelId="{F88628E4-E8D1-4FE2-BE9E-0A05F79AF14F}" type="presParOf" srcId="{BF1F7806-5D52-4537-9665-0E2A7871F0F5}" destId="{4E484B71-7900-4002-8598-2C49C5354FD1}" srcOrd="7" destOrd="0" presId="urn:microsoft.com/office/officeart/2005/8/layout/radial1"/>
    <dgm:cxn modelId="{2CD5B0E7-7F7E-4409-AC21-63B69B1A8764}" type="presParOf" srcId="{4E484B71-7900-4002-8598-2C49C5354FD1}" destId="{04F2457E-C75C-4ABD-BA85-DA28DF0CB4FF}" srcOrd="0" destOrd="0" presId="urn:microsoft.com/office/officeart/2005/8/layout/radial1"/>
    <dgm:cxn modelId="{8EF4FC96-B31D-4A65-951C-F076F7D2F675}" type="presParOf" srcId="{BF1F7806-5D52-4537-9665-0E2A7871F0F5}" destId="{19C11CFE-DEF2-43CA-9CB2-ED847E0ECECF}" srcOrd="8" destOrd="0" presId="urn:microsoft.com/office/officeart/2005/8/layout/radial1"/>
    <dgm:cxn modelId="{C0CAABB1-6A94-4F22-8C92-C1A2D1976782}" type="presParOf" srcId="{BF1F7806-5D52-4537-9665-0E2A7871F0F5}" destId="{CED8E2D7-67D7-4ED2-B82B-836C000ACE41}" srcOrd="9" destOrd="0" presId="urn:microsoft.com/office/officeart/2005/8/layout/radial1"/>
    <dgm:cxn modelId="{0C575353-0909-476A-830E-53B7D3FD6961}" type="presParOf" srcId="{CED8E2D7-67D7-4ED2-B82B-836C000ACE41}" destId="{45600D54-8458-4425-BCAD-C7D173624E62}" srcOrd="0" destOrd="0" presId="urn:microsoft.com/office/officeart/2005/8/layout/radial1"/>
    <dgm:cxn modelId="{1F5B92D8-78C4-4D6C-81D1-3575ADD37A04}" type="presParOf" srcId="{BF1F7806-5D52-4537-9665-0E2A7871F0F5}" destId="{5B948407-7CC9-41EB-B0B3-BB08B743F9F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6B9060-24E1-4E41-BB55-E0397E1A5539}" type="doc">
      <dgm:prSet loTypeId="urn:microsoft.com/office/officeart/2005/8/layout/hierarchy6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1AAC67F-28BB-4EC4-B325-7221DA50D41E}">
      <dgm:prSet phldrT="[Текст]" custT="1"/>
      <dgm:spPr/>
      <dgm:t>
        <a:bodyPr/>
        <a:lstStyle/>
        <a:p>
          <a:r>
            <a:rPr lang="ru-RU" sz="1600" b="1" dirty="0" smtClean="0"/>
            <a:t>МБОУ СОШ №19</a:t>
          </a:r>
          <a:endParaRPr lang="ru-RU" sz="1600" b="1" dirty="0"/>
        </a:p>
      </dgm:t>
    </dgm:pt>
    <dgm:pt modelId="{31A40A43-449C-4653-A32E-CE9DF71DBBE8}" type="parTrans" cxnId="{D06DC00E-4280-4258-AEB4-6FCEE4BDF56F}">
      <dgm:prSet/>
      <dgm:spPr/>
      <dgm:t>
        <a:bodyPr/>
        <a:lstStyle/>
        <a:p>
          <a:endParaRPr lang="ru-RU"/>
        </a:p>
      </dgm:t>
    </dgm:pt>
    <dgm:pt modelId="{2DE97564-9755-4597-B3EB-C64746F1B60F}" type="sibTrans" cxnId="{D06DC00E-4280-4258-AEB4-6FCEE4BDF56F}">
      <dgm:prSet/>
      <dgm:spPr/>
      <dgm:t>
        <a:bodyPr/>
        <a:lstStyle/>
        <a:p>
          <a:endParaRPr lang="ru-RU"/>
        </a:p>
      </dgm:t>
    </dgm:pt>
    <dgm:pt modelId="{C5B76006-54F8-4A03-8A18-24ADFC2A91CE}">
      <dgm:prSet phldrT="[Текст]" custT="1"/>
      <dgm:spPr/>
      <dgm:t>
        <a:bodyPr/>
        <a:lstStyle/>
        <a:p>
          <a:r>
            <a:rPr lang="ru-RU" sz="1800" b="1" dirty="0" smtClean="0"/>
            <a:t>ПГСХА</a:t>
          </a:r>
          <a:endParaRPr lang="ru-RU" sz="1800" b="1" dirty="0"/>
        </a:p>
      </dgm:t>
    </dgm:pt>
    <dgm:pt modelId="{99682BF3-D0F5-478D-BE78-E6BA7E9F8390}" type="parTrans" cxnId="{E3A3F59A-B122-45EF-B4DE-06B58945B19F}">
      <dgm:prSet/>
      <dgm:spPr/>
      <dgm:t>
        <a:bodyPr/>
        <a:lstStyle/>
        <a:p>
          <a:endParaRPr lang="ru-RU"/>
        </a:p>
      </dgm:t>
    </dgm:pt>
    <dgm:pt modelId="{F87D5702-DE0F-42B9-AC2C-E66BF863F730}" type="sibTrans" cxnId="{E3A3F59A-B122-45EF-B4DE-06B58945B19F}">
      <dgm:prSet/>
      <dgm:spPr/>
      <dgm:t>
        <a:bodyPr/>
        <a:lstStyle/>
        <a:p>
          <a:endParaRPr lang="ru-RU"/>
        </a:p>
      </dgm:t>
    </dgm:pt>
    <dgm:pt modelId="{A9DFEB00-7B4F-4479-ABC4-5B2AD420B12C}">
      <dgm:prSet phldrT="[Текст]" custT="1"/>
      <dgm:spPr/>
      <dgm:t>
        <a:bodyPr/>
        <a:lstStyle/>
        <a:p>
          <a:r>
            <a:rPr lang="ru-RU" sz="1200" b="1" dirty="0" smtClean="0"/>
            <a:t>Технологический факультет</a:t>
          </a:r>
        </a:p>
        <a:p>
          <a:r>
            <a:rPr lang="ru-RU" sz="1200" b="1" dirty="0" smtClean="0"/>
            <a:t>Кафедра переработки с/</a:t>
          </a:r>
          <a:r>
            <a:rPr lang="ru-RU" sz="1200" b="1" dirty="0" err="1" smtClean="0"/>
            <a:t>х</a:t>
          </a:r>
          <a:r>
            <a:rPr lang="ru-RU" sz="1200" b="1" dirty="0" smtClean="0"/>
            <a:t> продукции</a:t>
          </a:r>
        </a:p>
        <a:p>
          <a:endParaRPr lang="ru-RU" sz="1200" b="1" dirty="0"/>
        </a:p>
      </dgm:t>
    </dgm:pt>
    <dgm:pt modelId="{62670011-BEED-471D-8F7A-C7D5424EAC83}" type="parTrans" cxnId="{72BA0032-F73C-4F2B-AB15-5040F6B18E07}">
      <dgm:prSet/>
      <dgm:spPr/>
      <dgm:t>
        <a:bodyPr/>
        <a:lstStyle/>
        <a:p>
          <a:endParaRPr lang="ru-RU"/>
        </a:p>
      </dgm:t>
    </dgm:pt>
    <dgm:pt modelId="{284D165D-2755-45D0-AED4-3715343F84EA}" type="sibTrans" cxnId="{72BA0032-F73C-4F2B-AB15-5040F6B18E07}">
      <dgm:prSet/>
      <dgm:spPr/>
      <dgm:t>
        <a:bodyPr/>
        <a:lstStyle/>
        <a:p>
          <a:endParaRPr lang="ru-RU"/>
        </a:p>
      </dgm:t>
    </dgm:pt>
    <dgm:pt modelId="{E70CB804-FE1C-41D4-9F43-FF5434527910}">
      <dgm:prSet phldrT="[Текст]" custT="1"/>
      <dgm:spPr/>
      <dgm:t>
        <a:bodyPr/>
        <a:lstStyle/>
        <a:p>
          <a:r>
            <a:rPr lang="ru-RU" sz="1800" b="1" dirty="0" smtClean="0"/>
            <a:t>ПГУ</a:t>
          </a:r>
          <a:endParaRPr lang="ru-RU" sz="1800" b="1" dirty="0"/>
        </a:p>
      </dgm:t>
    </dgm:pt>
    <dgm:pt modelId="{95928090-E748-4805-9FA2-9078883E9EA0}" type="parTrans" cxnId="{C74E2AA9-EEF6-4DD5-972A-276449F4CA67}">
      <dgm:prSet/>
      <dgm:spPr/>
      <dgm:t>
        <a:bodyPr/>
        <a:lstStyle/>
        <a:p>
          <a:endParaRPr lang="ru-RU"/>
        </a:p>
      </dgm:t>
    </dgm:pt>
    <dgm:pt modelId="{F0E18A41-4222-42D5-85EE-ED3FC3C55498}" type="sibTrans" cxnId="{C74E2AA9-EEF6-4DD5-972A-276449F4CA67}">
      <dgm:prSet/>
      <dgm:spPr/>
      <dgm:t>
        <a:bodyPr/>
        <a:lstStyle/>
        <a:p>
          <a:endParaRPr lang="ru-RU"/>
        </a:p>
      </dgm:t>
    </dgm:pt>
    <dgm:pt modelId="{8857D90F-F8FE-4FE7-830D-48779FBD2430}">
      <dgm:prSet phldrT="[Текст]" custT="1"/>
      <dgm:spPr/>
      <dgm:t>
        <a:bodyPr/>
        <a:lstStyle/>
        <a:p>
          <a:r>
            <a:rPr lang="ru-RU" sz="1200" b="1" dirty="0" smtClean="0"/>
            <a:t>Факультет экономики и управления</a:t>
          </a:r>
        </a:p>
        <a:p>
          <a:r>
            <a:rPr lang="ru-RU" sz="1200" b="1" dirty="0" smtClean="0"/>
            <a:t>Кафедра «Маркетинг, коммерция и сфера обслуживания»</a:t>
          </a:r>
          <a:endParaRPr lang="ru-RU" sz="1200" b="1" dirty="0"/>
        </a:p>
      </dgm:t>
    </dgm:pt>
    <dgm:pt modelId="{555445E6-4274-4252-B759-383F2BE4FC8C}" type="parTrans" cxnId="{5D44B09D-FF3D-41B0-9981-C8EA1E881A73}">
      <dgm:prSet/>
      <dgm:spPr/>
      <dgm:t>
        <a:bodyPr/>
        <a:lstStyle/>
        <a:p>
          <a:endParaRPr lang="ru-RU"/>
        </a:p>
      </dgm:t>
    </dgm:pt>
    <dgm:pt modelId="{BCFFAE58-A80F-4332-AD22-1E253D597AE8}" type="sibTrans" cxnId="{5D44B09D-FF3D-41B0-9981-C8EA1E881A73}">
      <dgm:prSet/>
      <dgm:spPr/>
      <dgm:t>
        <a:bodyPr/>
        <a:lstStyle/>
        <a:p>
          <a:endParaRPr lang="ru-RU"/>
        </a:p>
      </dgm:t>
    </dgm:pt>
    <dgm:pt modelId="{220159FF-141E-4D1C-87D9-44CC01FAAA1C}" type="pres">
      <dgm:prSet presAssocID="{A96B9060-24E1-4E41-BB55-E0397E1A553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F26CAE-D06C-456E-AB26-3F5CF93A134E}" type="pres">
      <dgm:prSet presAssocID="{A96B9060-24E1-4E41-BB55-E0397E1A5539}" presName="hierFlow" presStyleCnt="0"/>
      <dgm:spPr/>
      <dgm:t>
        <a:bodyPr/>
        <a:lstStyle/>
        <a:p>
          <a:endParaRPr lang="ru-RU"/>
        </a:p>
      </dgm:t>
    </dgm:pt>
    <dgm:pt modelId="{215C3D4B-530C-4BBD-8FA1-F082A210F201}" type="pres">
      <dgm:prSet presAssocID="{A96B9060-24E1-4E41-BB55-E0397E1A553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2555E83-E079-4E25-BAA2-E2CA732AA0D7}" type="pres">
      <dgm:prSet presAssocID="{A1AAC67F-28BB-4EC4-B325-7221DA50D41E}" presName="Name14" presStyleCnt="0"/>
      <dgm:spPr/>
      <dgm:t>
        <a:bodyPr/>
        <a:lstStyle/>
        <a:p>
          <a:endParaRPr lang="ru-RU"/>
        </a:p>
      </dgm:t>
    </dgm:pt>
    <dgm:pt modelId="{11C72ECB-6216-40F0-81CF-871A8B27F5E3}" type="pres">
      <dgm:prSet presAssocID="{A1AAC67F-28BB-4EC4-B325-7221DA50D41E}" presName="level1Shape" presStyleLbl="node0" presStyleIdx="0" presStyleCnt="1" custScaleX="206990" custLinFactNeighborX="-5332" custLinFactNeighborY="-254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FCDE37-B8C9-418A-A897-4941FB3CA72A}" type="pres">
      <dgm:prSet presAssocID="{A1AAC67F-28BB-4EC4-B325-7221DA50D41E}" presName="hierChild2" presStyleCnt="0"/>
      <dgm:spPr/>
      <dgm:t>
        <a:bodyPr/>
        <a:lstStyle/>
        <a:p>
          <a:endParaRPr lang="ru-RU"/>
        </a:p>
      </dgm:t>
    </dgm:pt>
    <dgm:pt modelId="{B594991F-6FA4-4469-A85D-7555E81478B6}" type="pres">
      <dgm:prSet presAssocID="{99682BF3-D0F5-478D-BE78-E6BA7E9F8390}" presName="Name19" presStyleLbl="parChTrans1D2" presStyleIdx="0" presStyleCnt="2"/>
      <dgm:spPr/>
      <dgm:t>
        <a:bodyPr/>
        <a:lstStyle/>
        <a:p>
          <a:endParaRPr lang="ru-RU"/>
        </a:p>
      </dgm:t>
    </dgm:pt>
    <dgm:pt modelId="{CA49F37F-D928-4DCE-8E33-0C59FBCD6A68}" type="pres">
      <dgm:prSet presAssocID="{C5B76006-54F8-4A03-8A18-24ADFC2A91CE}" presName="Name21" presStyleCnt="0"/>
      <dgm:spPr/>
      <dgm:t>
        <a:bodyPr/>
        <a:lstStyle/>
        <a:p>
          <a:endParaRPr lang="ru-RU"/>
        </a:p>
      </dgm:t>
    </dgm:pt>
    <dgm:pt modelId="{6720D2CF-BF37-43C3-B7F1-6EF991A30233}" type="pres">
      <dgm:prSet presAssocID="{C5B76006-54F8-4A03-8A18-24ADFC2A91CE}" presName="level2Shape" presStyleLbl="node2" presStyleIdx="0" presStyleCnt="2"/>
      <dgm:spPr/>
      <dgm:t>
        <a:bodyPr/>
        <a:lstStyle/>
        <a:p>
          <a:endParaRPr lang="ru-RU"/>
        </a:p>
      </dgm:t>
    </dgm:pt>
    <dgm:pt modelId="{BE2D6147-F8DD-4FED-9BE5-7A8870BEF9D2}" type="pres">
      <dgm:prSet presAssocID="{C5B76006-54F8-4A03-8A18-24ADFC2A91CE}" presName="hierChild3" presStyleCnt="0"/>
      <dgm:spPr/>
      <dgm:t>
        <a:bodyPr/>
        <a:lstStyle/>
        <a:p>
          <a:endParaRPr lang="ru-RU"/>
        </a:p>
      </dgm:t>
    </dgm:pt>
    <dgm:pt modelId="{C0067F5F-E51E-4166-A1C5-529B3F9561A9}" type="pres">
      <dgm:prSet presAssocID="{62670011-BEED-471D-8F7A-C7D5424EAC83}" presName="Name19" presStyleLbl="parChTrans1D3" presStyleIdx="0" presStyleCnt="2"/>
      <dgm:spPr/>
      <dgm:t>
        <a:bodyPr/>
        <a:lstStyle/>
        <a:p>
          <a:endParaRPr lang="ru-RU"/>
        </a:p>
      </dgm:t>
    </dgm:pt>
    <dgm:pt modelId="{E47B82D8-A346-466D-B14B-747B5DD779D9}" type="pres">
      <dgm:prSet presAssocID="{A9DFEB00-7B4F-4479-ABC4-5B2AD420B12C}" presName="Name21" presStyleCnt="0"/>
      <dgm:spPr/>
      <dgm:t>
        <a:bodyPr/>
        <a:lstStyle/>
        <a:p>
          <a:endParaRPr lang="ru-RU"/>
        </a:p>
      </dgm:t>
    </dgm:pt>
    <dgm:pt modelId="{F74BE378-4067-47D7-9BE7-B1172044AD63}" type="pres">
      <dgm:prSet presAssocID="{A9DFEB00-7B4F-4479-ABC4-5B2AD420B12C}" presName="level2Shape" presStyleLbl="node3" presStyleIdx="0" presStyleCnt="2" custScaleX="196662" custScaleY="190850"/>
      <dgm:spPr/>
      <dgm:t>
        <a:bodyPr/>
        <a:lstStyle/>
        <a:p>
          <a:endParaRPr lang="ru-RU"/>
        </a:p>
      </dgm:t>
    </dgm:pt>
    <dgm:pt modelId="{EBE540C3-4F5F-4874-94A3-D616D9647C5D}" type="pres">
      <dgm:prSet presAssocID="{A9DFEB00-7B4F-4479-ABC4-5B2AD420B12C}" presName="hierChild3" presStyleCnt="0"/>
      <dgm:spPr/>
      <dgm:t>
        <a:bodyPr/>
        <a:lstStyle/>
        <a:p>
          <a:endParaRPr lang="ru-RU"/>
        </a:p>
      </dgm:t>
    </dgm:pt>
    <dgm:pt modelId="{3A6F5ED2-9B5A-416B-AFC2-6AF364D5AF13}" type="pres">
      <dgm:prSet presAssocID="{95928090-E748-4805-9FA2-9078883E9EA0}" presName="Name19" presStyleLbl="parChTrans1D2" presStyleIdx="1" presStyleCnt="2"/>
      <dgm:spPr/>
      <dgm:t>
        <a:bodyPr/>
        <a:lstStyle/>
        <a:p>
          <a:endParaRPr lang="ru-RU"/>
        </a:p>
      </dgm:t>
    </dgm:pt>
    <dgm:pt modelId="{00940BC5-B164-4640-BC0E-E3BE6D344C98}" type="pres">
      <dgm:prSet presAssocID="{E70CB804-FE1C-41D4-9F43-FF5434527910}" presName="Name21" presStyleCnt="0"/>
      <dgm:spPr/>
      <dgm:t>
        <a:bodyPr/>
        <a:lstStyle/>
        <a:p>
          <a:endParaRPr lang="ru-RU"/>
        </a:p>
      </dgm:t>
    </dgm:pt>
    <dgm:pt modelId="{0BA091FE-DFCC-42E3-87EF-826E465E042E}" type="pres">
      <dgm:prSet presAssocID="{E70CB804-FE1C-41D4-9F43-FF5434527910}" presName="level2Shape" presStyleLbl="node2" presStyleIdx="1" presStyleCnt="2"/>
      <dgm:spPr/>
      <dgm:t>
        <a:bodyPr/>
        <a:lstStyle/>
        <a:p>
          <a:endParaRPr lang="ru-RU"/>
        </a:p>
      </dgm:t>
    </dgm:pt>
    <dgm:pt modelId="{6F541852-DE2C-427A-9020-FAEA5BF52992}" type="pres">
      <dgm:prSet presAssocID="{E70CB804-FE1C-41D4-9F43-FF5434527910}" presName="hierChild3" presStyleCnt="0"/>
      <dgm:spPr/>
      <dgm:t>
        <a:bodyPr/>
        <a:lstStyle/>
        <a:p>
          <a:endParaRPr lang="ru-RU"/>
        </a:p>
      </dgm:t>
    </dgm:pt>
    <dgm:pt modelId="{3C733300-DC04-4A85-9008-AD5E2DE17454}" type="pres">
      <dgm:prSet presAssocID="{555445E6-4274-4252-B759-383F2BE4FC8C}" presName="Name19" presStyleLbl="parChTrans1D3" presStyleIdx="1" presStyleCnt="2"/>
      <dgm:spPr/>
      <dgm:t>
        <a:bodyPr/>
        <a:lstStyle/>
        <a:p>
          <a:endParaRPr lang="ru-RU"/>
        </a:p>
      </dgm:t>
    </dgm:pt>
    <dgm:pt modelId="{16A3879E-C1AD-453F-B416-7715133318AC}" type="pres">
      <dgm:prSet presAssocID="{8857D90F-F8FE-4FE7-830D-48779FBD2430}" presName="Name21" presStyleCnt="0"/>
      <dgm:spPr/>
      <dgm:t>
        <a:bodyPr/>
        <a:lstStyle/>
        <a:p>
          <a:endParaRPr lang="ru-RU"/>
        </a:p>
      </dgm:t>
    </dgm:pt>
    <dgm:pt modelId="{76D20A53-37CD-4FCA-9CE6-97CB689342A2}" type="pres">
      <dgm:prSet presAssocID="{8857D90F-F8FE-4FE7-830D-48779FBD2430}" presName="level2Shape" presStyleLbl="node3" presStyleIdx="1" presStyleCnt="2" custScaleX="187823" custScaleY="190849"/>
      <dgm:spPr/>
      <dgm:t>
        <a:bodyPr/>
        <a:lstStyle/>
        <a:p>
          <a:endParaRPr lang="ru-RU"/>
        </a:p>
      </dgm:t>
    </dgm:pt>
    <dgm:pt modelId="{687B3A60-94AF-4E2F-955C-8F05515DAC8E}" type="pres">
      <dgm:prSet presAssocID="{8857D90F-F8FE-4FE7-830D-48779FBD2430}" presName="hierChild3" presStyleCnt="0"/>
      <dgm:spPr/>
      <dgm:t>
        <a:bodyPr/>
        <a:lstStyle/>
        <a:p>
          <a:endParaRPr lang="ru-RU"/>
        </a:p>
      </dgm:t>
    </dgm:pt>
    <dgm:pt modelId="{89461E7B-165A-4702-B829-9AAD40C6BECE}" type="pres">
      <dgm:prSet presAssocID="{A96B9060-24E1-4E41-BB55-E0397E1A5539}" presName="bgShapesFlow" presStyleCnt="0"/>
      <dgm:spPr/>
      <dgm:t>
        <a:bodyPr/>
        <a:lstStyle/>
        <a:p>
          <a:endParaRPr lang="ru-RU"/>
        </a:p>
      </dgm:t>
    </dgm:pt>
  </dgm:ptLst>
  <dgm:cxnLst>
    <dgm:cxn modelId="{0E7BF38C-3137-46A5-A35A-5143F0875BF6}" type="presOf" srcId="{99682BF3-D0F5-478D-BE78-E6BA7E9F8390}" destId="{B594991F-6FA4-4469-A85D-7555E81478B6}" srcOrd="0" destOrd="0" presId="urn:microsoft.com/office/officeart/2005/8/layout/hierarchy6"/>
    <dgm:cxn modelId="{D06DC00E-4280-4258-AEB4-6FCEE4BDF56F}" srcId="{A96B9060-24E1-4E41-BB55-E0397E1A5539}" destId="{A1AAC67F-28BB-4EC4-B325-7221DA50D41E}" srcOrd="0" destOrd="0" parTransId="{31A40A43-449C-4653-A32E-CE9DF71DBBE8}" sibTransId="{2DE97564-9755-4597-B3EB-C64746F1B60F}"/>
    <dgm:cxn modelId="{584DACD1-EC6D-4CC6-AD38-0DF26FC23662}" type="presOf" srcId="{62670011-BEED-471D-8F7A-C7D5424EAC83}" destId="{C0067F5F-E51E-4166-A1C5-529B3F9561A9}" srcOrd="0" destOrd="0" presId="urn:microsoft.com/office/officeart/2005/8/layout/hierarchy6"/>
    <dgm:cxn modelId="{C74E2AA9-EEF6-4DD5-972A-276449F4CA67}" srcId="{A1AAC67F-28BB-4EC4-B325-7221DA50D41E}" destId="{E70CB804-FE1C-41D4-9F43-FF5434527910}" srcOrd="1" destOrd="0" parTransId="{95928090-E748-4805-9FA2-9078883E9EA0}" sibTransId="{F0E18A41-4222-42D5-85EE-ED3FC3C55498}"/>
    <dgm:cxn modelId="{D2EBE86B-4CF9-48FA-A59F-0F803A9587FB}" type="presOf" srcId="{555445E6-4274-4252-B759-383F2BE4FC8C}" destId="{3C733300-DC04-4A85-9008-AD5E2DE17454}" srcOrd="0" destOrd="0" presId="urn:microsoft.com/office/officeart/2005/8/layout/hierarchy6"/>
    <dgm:cxn modelId="{0207D53F-2735-40B7-B33F-9AF7F4C1C757}" type="presOf" srcId="{C5B76006-54F8-4A03-8A18-24ADFC2A91CE}" destId="{6720D2CF-BF37-43C3-B7F1-6EF991A30233}" srcOrd="0" destOrd="0" presId="urn:microsoft.com/office/officeart/2005/8/layout/hierarchy6"/>
    <dgm:cxn modelId="{72BA0032-F73C-4F2B-AB15-5040F6B18E07}" srcId="{C5B76006-54F8-4A03-8A18-24ADFC2A91CE}" destId="{A9DFEB00-7B4F-4479-ABC4-5B2AD420B12C}" srcOrd="0" destOrd="0" parTransId="{62670011-BEED-471D-8F7A-C7D5424EAC83}" sibTransId="{284D165D-2755-45D0-AED4-3715343F84EA}"/>
    <dgm:cxn modelId="{AB384137-F708-455C-8A61-ADA39F3288FE}" type="presOf" srcId="{A1AAC67F-28BB-4EC4-B325-7221DA50D41E}" destId="{11C72ECB-6216-40F0-81CF-871A8B27F5E3}" srcOrd="0" destOrd="0" presId="urn:microsoft.com/office/officeart/2005/8/layout/hierarchy6"/>
    <dgm:cxn modelId="{2C48C429-8064-4BC5-BFDA-1B8FE2BB043B}" type="presOf" srcId="{95928090-E748-4805-9FA2-9078883E9EA0}" destId="{3A6F5ED2-9B5A-416B-AFC2-6AF364D5AF13}" srcOrd="0" destOrd="0" presId="urn:microsoft.com/office/officeart/2005/8/layout/hierarchy6"/>
    <dgm:cxn modelId="{F068D6A7-5FE4-43EC-9D56-4908DE3C8D16}" type="presOf" srcId="{E70CB804-FE1C-41D4-9F43-FF5434527910}" destId="{0BA091FE-DFCC-42E3-87EF-826E465E042E}" srcOrd="0" destOrd="0" presId="urn:microsoft.com/office/officeart/2005/8/layout/hierarchy6"/>
    <dgm:cxn modelId="{70C6329B-A976-4A17-B458-E8AB1B25E045}" type="presOf" srcId="{A9DFEB00-7B4F-4479-ABC4-5B2AD420B12C}" destId="{F74BE378-4067-47D7-9BE7-B1172044AD63}" srcOrd="0" destOrd="0" presId="urn:microsoft.com/office/officeart/2005/8/layout/hierarchy6"/>
    <dgm:cxn modelId="{E3A3F59A-B122-45EF-B4DE-06B58945B19F}" srcId="{A1AAC67F-28BB-4EC4-B325-7221DA50D41E}" destId="{C5B76006-54F8-4A03-8A18-24ADFC2A91CE}" srcOrd="0" destOrd="0" parTransId="{99682BF3-D0F5-478D-BE78-E6BA7E9F8390}" sibTransId="{F87D5702-DE0F-42B9-AC2C-E66BF863F730}"/>
    <dgm:cxn modelId="{E3BA1B50-D6D6-40D1-8218-761E64F7770B}" type="presOf" srcId="{A96B9060-24E1-4E41-BB55-E0397E1A5539}" destId="{220159FF-141E-4D1C-87D9-44CC01FAAA1C}" srcOrd="0" destOrd="0" presId="urn:microsoft.com/office/officeart/2005/8/layout/hierarchy6"/>
    <dgm:cxn modelId="{E6627F2A-8972-481F-BED4-841B132B8E08}" type="presOf" srcId="{8857D90F-F8FE-4FE7-830D-48779FBD2430}" destId="{76D20A53-37CD-4FCA-9CE6-97CB689342A2}" srcOrd="0" destOrd="0" presId="urn:microsoft.com/office/officeart/2005/8/layout/hierarchy6"/>
    <dgm:cxn modelId="{5D44B09D-FF3D-41B0-9981-C8EA1E881A73}" srcId="{E70CB804-FE1C-41D4-9F43-FF5434527910}" destId="{8857D90F-F8FE-4FE7-830D-48779FBD2430}" srcOrd="0" destOrd="0" parTransId="{555445E6-4274-4252-B759-383F2BE4FC8C}" sibTransId="{BCFFAE58-A80F-4332-AD22-1E253D597AE8}"/>
    <dgm:cxn modelId="{9C5245D1-A8A2-476E-A6FD-A1F0F5F24C23}" type="presParOf" srcId="{220159FF-141E-4D1C-87D9-44CC01FAAA1C}" destId="{49F26CAE-D06C-456E-AB26-3F5CF93A134E}" srcOrd="0" destOrd="0" presId="urn:microsoft.com/office/officeart/2005/8/layout/hierarchy6"/>
    <dgm:cxn modelId="{F8DC4528-B565-4157-913F-7EB2A1618BAB}" type="presParOf" srcId="{49F26CAE-D06C-456E-AB26-3F5CF93A134E}" destId="{215C3D4B-530C-4BBD-8FA1-F082A210F201}" srcOrd="0" destOrd="0" presId="urn:microsoft.com/office/officeart/2005/8/layout/hierarchy6"/>
    <dgm:cxn modelId="{EE19E28E-F13F-4533-9EF5-30597A621C49}" type="presParOf" srcId="{215C3D4B-530C-4BBD-8FA1-F082A210F201}" destId="{B2555E83-E079-4E25-BAA2-E2CA732AA0D7}" srcOrd="0" destOrd="0" presId="urn:microsoft.com/office/officeart/2005/8/layout/hierarchy6"/>
    <dgm:cxn modelId="{CAF17BD4-510C-4391-A884-BCD56DB0B609}" type="presParOf" srcId="{B2555E83-E079-4E25-BAA2-E2CA732AA0D7}" destId="{11C72ECB-6216-40F0-81CF-871A8B27F5E3}" srcOrd="0" destOrd="0" presId="urn:microsoft.com/office/officeart/2005/8/layout/hierarchy6"/>
    <dgm:cxn modelId="{7A49D768-BDB1-4CBE-842F-F4700050EF0A}" type="presParOf" srcId="{B2555E83-E079-4E25-BAA2-E2CA732AA0D7}" destId="{87FCDE37-B8C9-418A-A897-4941FB3CA72A}" srcOrd="1" destOrd="0" presId="urn:microsoft.com/office/officeart/2005/8/layout/hierarchy6"/>
    <dgm:cxn modelId="{BF076169-4052-4C75-A716-D540ABA9A4E7}" type="presParOf" srcId="{87FCDE37-B8C9-418A-A897-4941FB3CA72A}" destId="{B594991F-6FA4-4469-A85D-7555E81478B6}" srcOrd="0" destOrd="0" presId="urn:microsoft.com/office/officeart/2005/8/layout/hierarchy6"/>
    <dgm:cxn modelId="{5EE098CA-CCB8-4B01-8CAC-10337A7FC141}" type="presParOf" srcId="{87FCDE37-B8C9-418A-A897-4941FB3CA72A}" destId="{CA49F37F-D928-4DCE-8E33-0C59FBCD6A68}" srcOrd="1" destOrd="0" presId="urn:microsoft.com/office/officeart/2005/8/layout/hierarchy6"/>
    <dgm:cxn modelId="{3E2056B7-3AF2-4E39-AC8B-5E7A2B19FC83}" type="presParOf" srcId="{CA49F37F-D928-4DCE-8E33-0C59FBCD6A68}" destId="{6720D2CF-BF37-43C3-B7F1-6EF991A30233}" srcOrd="0" destOrd="0" presId="urn:microsoft.com/office/officeart/2005/8/layout/hierarchy6"/>
    <dgm:cxn modelId="{1921FEA2-1230-4990-AB1E-C5CB3F471FBA}" type="presParOf" srcId="{CA49F37F-D928-4DCE-8E33-0C59FBCD6A68}" destId="{BE2D6147-F8DD-4FED-9BE5-7A8870BEF9D2}" srcOrd="1" destOrd="0" presId="urn:microsoft.com/office/officeart/2005/8/layout/hierarchy6"/>
    <dgm:cxn modelId="{22B8E358-E13F-4DE2-89E4-41DD3FF74D3A}" type="presParOf" srcId="{BE2D6147-F8DD-4FED-9BE5-7A8870BEF9D2}" destId="{C0067F5F-E51E-4166-A1C5-529B3F9561A9}" srcOrd="0" destOrd="0" presId="urn:microsoft.com/office/officeart/2005/8/layout/hierarchy6"/>
    <dgm:cxn modelId="{E2C55B3E-2597-42CB-92A7-B4010F25EDF9}" type="presParOf" srcId="{BE2D6147-F8DD-4FED-9BE5-7A8870BEF9D2}" destId="{E47B82D8-A346-466D-B14B-747B5DD779D9}" srcOrd="1" destOrd="0" presId="urn:microsoft.com/office/officeart/2005/8/layout/hierarchy6"/>
    <dgm:cxn modelId="{7BD44782-25E0-4EE5-A834-A0124BC62465}" type="presParOf" srcId="{E47B82D8-A346-466D-B14B-747B5DD779D9}" destId="{F74BE378-4067-47D7-9BE7-B1172044AD63}" srcOrd="0" destOrd="0" presId="urn:microsoft.com/office/officeart/2005/8/layout/hierarchy6"/>
    <dgm:cxn modelId="{374A2CCA-351D-4D3E-A1F3-8603E5947ED4}" type="presParOf" srcId="{E47B82D8-A346-466D-B14B-747B5DD779D9}" destId="{EBE540C3-4F5F-4874-94A3-D616D9647C5D}" srcOrd="1" destOrd="0" presId="urn:microsoft.com/office/officeart/2005/8/layout/hierarchy6"/>
    <dgm:cxn modelId="{61C4DA85-F4FD-471A-8A62-E20CD5347456}" type="presParOf" srcId="{87FCDE37-B8C9-418A-A897-4941FB3CA72A}" destId="{3A6F5ED2-9B5A-416B-AFC2-6AF364D5AF13}" srcOrd="2" destOrd="0" presId="urn:microsoft.com/office/officeart/2005/8/layout/hierarchy6"/>
    <dgm:cxn modelId="{647CE710-30A2-4B2D-8C1F-BE42A8D880CA}" type="presParOf" srcId="{87FCDE37-B8C9-418A-A897-4941FB3CA72A}" destId="{00940BC5-B164-4640-BC0E-E3BE6D344C98}" srcOrd="3" destOrd="0" presId="urn:microsoft.com/office/officeart/2005/8/layout/hierarchy6"/>
    <dgm:cxn modelId="{B8BC06EA-59F4-415C-B1A1-AF0F5873825A}" type="presParOf" srcId="{00940BC5-B164-4640-BC0E-E3BE6D344C98}" destId="{0BA091FE-DFCC-42E3-87EF-826E465E042E}" srcOrd="0" destOrd="0" presId="urn:microsoft.com/office/officeart/2005/8/layout/hierarchy6"/>
    <dgm:cxn modelId="{92C66656-6D2B-489A-BF58-821125D1299F}" type="presParOf" srcId="{00940BC5-B164-4640-BC0E-E3BE6D344C98}" destId="{6F541852-DE2C-427A-9020-FAEA5BF52992}" srcOrd="1" destOrd="0" presId="urn:microsoft.com/office/officeart/2005/8/layout/hierarchy6"/>
    <dgm:cxn modelId="{9FAA58B9-7FEF-43DF-B79F-10C03C784531}" type="presParOf" srcId="{6F541852-DE2C-427A-9020-FAEA5BF52992}" destId="{3C733300-DC04-4A85-9008-AD5E2DE17454}" srcOrd="0" destOrd="0" presId="urn:microsoft.com/office/officeart/2005/8/layout/hierarchy6"/>
    <dgm:cxn modelId="{DC4EDC26-462C-4B10-A369-8AB95C76DE78}" type="presParOf" srcId="{6F541852-DE2C-427A-9020-FAEA5BF52992}" destId="{16A3879E-C1AD-453F-B416-7715133318AC}" srcOrd="1" destOrd="0" presId="urn:microsoft.com/office/officeart/2005/8/layout/hierarchy6"/>
    <dgm:cxn modelId="{D3F4C28A-424D-4639-8BD0-2FC490177A0E}" type="presParOf" srcId="{16A3879E-C1AD-453F-B416-7715133318AC}" destId="{76D20A53-37CD-4FCA-9CE6-97CB689342A2}" srcOrd="0" destOrd="0" presId="urn:microsoft.com/office/officeart/2005/8/layout/hierarchy6"/>
    <dgm:cxn modelId="{08486ADD-0CE9-49FD-828A-D59FB77510A3}" type="presParOf" srcId="{16A3879E-C1AD-453F-B416-7715133318AC}" destId="{687B3A60-94AF-4E2F-955C-8F05515DAC8E}" srcOrd="1" destOrd="0" presId="urn:microsoft.com/office/officeart/2005/8/layout/hierarchy6"/>
    <dgm:cxn modelId="{BB12616F-0CAB-471D-B834-7131EC8D6E75}" type="presParOf" srcId="{220159FF-141E-4D1C-87D9-44CC01FAAA1C}" destId="{89461E7B-165A-4702-B829-9AAD40C6BEC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20F83-FADC-4A08-A5A5-C3CA14C92654}">
      <dsp:nvSpPr>
        <dsp:cNvPr id="0" name=""/>
        <dsp:cNvSpPr/>
      </dsp:nvSpPr>
      <dsp:spPr>
        <a:xfrm>
          <a:off x="702073" y="844968"/>
          <a:ext cx="3264662" cy="1579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Изучение современного педагогического опыта учителей школы, эффективно применяемого в учебно-воспитательном процессе.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02073" y="844968"/>
        <a:ext cx="3264662" cy="1579675"/>
      </dsp:txXfrm>
    </dsp:sp>
    <dsp:sp modelId="{310CC8B5-70ED-4E1A-9552-F14035F27091}">
      <dsp:nvSpPr>
        <dsp:cNvPr id="0" name=""/>
        <dsp:cNvSpPr/>
      </dsp:nvSpPr>
      <dsp:spPr>
        <a:xfrm>
          <a:off x="4230015" y="844968"/>
          <a:ext cx="3492846" cy="1579675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работы учителей начальных классов в условиях перехода на новые образовательные стандарты (ФГОС).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30015" y="844968"/>
        <a:ext cx="3492846" cy="1579675"/>
      </dsp:txXfrm>
    </dsp:sp>
    <dsp:sp modelId="{9DF3739D-1F02-47FA-BDBB-61B1B1A90BE5}">
      <dsp:nvSpPr>
        <dsp:cNvPr id="0" name=""/>
        <dsp:cNvSpPr/>
      </dsp:nvSpPr>
      <dsp:spPr>
        <a:xfrm>
          <a:off x="0" y="2687923"/>
          <a:ext cx="2632792" cy="1579675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Информатизация образования.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2687923"/>
        <a:ext cx="2632792" cy="1579675"/>
      </dsp:txXfrm>
    </dsp:sp>
    <dsp:sp modelId="{A22473B8-92AA-4174-8825-977564698E88}">
      <dsp:nvSpPr>
        <dsp:cNvPr id="0" name=""/>
        <dsp:cNvSpPr/>
      </dsp:nvSpPr>
      <dsp:spPr>
        <a:xfrm>
          <a:off x="2896071" y="2687923"/>
          <a:ext cx="2632792" cy="1579675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Научно-исследовательская деятельность в области повышения качества образования.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896071" y="2687923"/>
        <a:ext cx="2632792" cy="1579675"/>
      </dsp:txXfrm>
    </dsp:sp>
    <dsp:sp modelId="{DE8FC689-EEB1-453F-A6AC-C7EA6F928B0E}">
      <dsp:nvSpPr>
        <dsp:cNvPr id="0" name=""/>
        <dsp:cNvSpPr/>
      </dsp:nvSpPr>
      <dsp:spPr>
        <a:xfrm>
          <a:off x="5792143" y="2687923"/>
          <a:ext cx="2632792" cy="1579675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 работы в профильном классе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792143" y="2687923"/>
        <a:ext cx="2632792" cy="15796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17D125-23A5-453A-AF6C-802CA87D7EA0}">
      <dsp:nvSpPr>
        <dsp:cNvPr id="0" name=""/>
        <dsp:cNvSpPr/>
      </dsp:nvSpPr>
      <dsp:spPr>
        <a:xfrm>
          <a:off x="3282439" y="2301618"/>
          <a:ext cx="1788647" cy="17886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82439" y="2301618"/>
        <a:ext cx="1788647" cy="1788647"/>
      </dsp:txXfrm>
    </dsp:sp>
    <dsp:sp modelId="{C3A86FD0-D8FC-49FE-9003-A572ABC98921}">
      <dsp:nvSpPr>
        <dsp:cNvPr id="0" name=""/>
        <dsp:cNvSpPr/>
      </dsp:nvSpPr>
      <dsp:spPr>
        <a:xfrm rot="16200000">
          <a:off x="3943439" y="2049022"/>
          <a:ext cx="466647" cy="38544"/>
        </a:xfrm>
        <a:custGeom>
          <a:avLst/>
          <a:gdLst/>
          <a:ahLst/>
          <a:cxnLst/>
          <a:rect l="0" t="0" r="0" b="0"/>
          <a:pathLst>
            <a:path>
              <a:moveTo>
                <a:pt x="0" y="19272"/>
              </a:moveTo>
              <a:lnTo>
                <a:pt x="466647" y="19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4165097" y="2056628"/>
        <a:ext cx="23332" cy="23332"/>
      </dsp:txXfrm>
    </dsp:sp>
    <dsp:sp modelId="{404CEE99-3FE6-49C4-9445-38B79A2F666E}">
      <dsp:nvSpPr>
        <dsp:cNvPr id="0" name=""/>
        <dsp:cNvSpPr/>
      </dsp:nvSpPr>
      <dsp:spPr>
        <a:xfrm>
          <a:off x="2533219" y="-100703"/>
          <a:ext cx="3287087" cy="193567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Повысить качество преподавания на основе использования современных педагогических  и информационно-коммуникационных технологий;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3219" y="-100703"/>
        <a:ext cx="3287087" cy="1935674"/>
      </dsp:txXfrm>
    </dsp:sp>
    <dsp:sp modelId="{6E254245-457C-4B4E-BFE9-DB2CACB8E8C3}">
      <dsp:nvSpPr>
        <dsp:cNvPr id="0" name=""/>
        <dsp:cNvSpPr/>
      </dsp:nvSpPr>
      <dsp:spPr>
        <a:xfrm rot="20746606">
          <a:off x="5039875" y="2926501"/>
          <a:ext cx="247723" cy="38544"/>
        </a:xfrm>
        <a:custGeom>
          <a:avLst/>
          <a:gdLst/>
          <a:ahLst/>
          <a:cxnLst/>
          <a:rect l="0" t="0" r="0" b="0"/>
          <a:pathLst>
            <a:path>
              <a:moveTo>
                <a:pt x="0" y="19272"/>
              </a:moveTo>
              <a:lnTo>
                <a:pt x="247723" y="19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0746606">
        <a:off x="5157544" y="2939580"/>
        <a:ext cx="12386" cy="12386"/>
      </dsp:txXfrm>
    </dsp:sp>
    <dsp:sp modelId="{C74F5415-2699-4059-8562-620B8A2552B8}">
      <dsp:nvSpPr>
        <dsp:cNvPr id="0" name=""/>
        <dsp:cNvSpPr/>
      </dsp:nvSpPr>
      <dsp:spPr>
        <a:xfrm>
          <a:off x="5184564" y="1512169"/>
          <a:ext cx="3086079" cy="2074419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Привлечение внешкольных учреждений к сотрудничеству для развития творческих, интеллектуальных, индивидуальных возможностей обучающихся;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84564" y="1512169"/>
        <a:ext cx="3086079" cy="2074419"/>
      </dsp:txXfrm>
    </dsp:sp>
    <dsp:sp modelId="{E29DD296-6210-448D-BA79-F5517E37176D}">
      <dsp:nvSpPr>
        <dsp:cNvPr id="0" name=""/>
        <dsp:cNvSpPr/>
      </dsp:nvSpPr>
      <dsp:spPr>
        <a:xfrm rot="2557418">
          <a:off x="4765193" y="3960769"/>
          <a:ext cx="527132" cy="38544"/>
        </a:xfrm>
        <a:custGeom>
          <a:avLst/>
          <a:gdLst/>
          <a:ahLst/>
          <a:cxnLst/>
          <a:rect l="0" t="0" r="0" b="0"/>
          <a:pathLst>
            <a:path>
              <a:moveTo>
                <a:pt x="0" y="19272"/>
              </a:moveTo>
              <a:lnTo>
                <a:pt x="527132" y="19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557418">
        <a:off x="5015581" y="3966863"/>
        <a:ext cx="26356" cy="26356"/>
      </dsp:txXfrm>
    </dsp:sp>
    <dsp:sp modelId="{99E5BD15-70DE-467F-A5AF-39A45C0F66E7}">
      <dsp:nvSpPr>
        <dsp:cNvPr id="0" name=""/>
        <dsp:cNvSpPr/>
      </dsp:nvSpPr>
      <dsp:spPr>
        <a:xfrm>
          <a:off x="4536504" y="3960441"/>
          <a:ext cx="3265891" cy="2138775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Организовать полноценную работу научно-методического кабинета школы.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6504" y="3960441"/>
        <a:ext cx="3265891" cy="2138775"/>
      </dsp:txXfrm>
    </dsp:sp>
    <dsp:sp modelId="{4E484B71-7900-4002-8598-2C49C5354FD1}">
      <dsp:nvSpPr>
        <dsp:cNvPr id="0" name=""/>
        <dsp:cNvSpPr/>
      </dsp:nvSpPr>
      <dsp:spPr>
        <a:xfrm rot="8019623">
          <a:off x="3145136" y="4000932"/>
          <a:ext cx="490068" cy="38544"/>
        </a:xfrm>
        <a:custGeom>
          <a:avLst/>
          <a:gdLst/>
          <a:ahLst/>
          <a:cxnLst/>
          <a:rect l="0" t="0" r="0" b="0"/>
          <a:pathLst>
            <a:path>
              <a:moveTo>
                <a:pt x="0" y="19272"/>
              </a:moveTo>
              <a:lnTo>
                <a:pt x="490068" y="19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8019623">
        <a:off x="3377919" y="4007953"/>
        <a:ext cx="24503" cy="24503"/>
      </dsp:txXfrm>
    </dsp:sp>
    <dsp:sp modelId="{19C11CFE-DEF2-43CA-9CB2-ED847E0ECECF}">
      <dsp:nvSpPr>
        <dsp:cNvPr id="0" name=""/>
        <dsp:cNvSpPr/>
      </dsp:nvSpPr>
      <dsp:spPr>
        <a:xfrm>
          <a:off x="725869" y="4054368"/>
          <a:ext cx="3305903" cy="2051239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Продолжить работу по сотрудничеству с компаниями-менторами (развитие обучения предпринимательству на уроках и внеурочное время).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5869" y="4054368"/>
        <a:ext cx="3305903" cy="2051239"/>
      </dsp:txXfrm>
    </dsp:sp>
    <dsp:sp modelId="{CED8E2D7-67D7-4ED2-B82B-836C000ACE41}">
      <dsp:nvSpPr>
        <dsp:cNvPr id="0" name=""/>
        <dsp:cNvSpPr/>
      </dsp:nvSpPr>
      <dsp:spPr>
        <a:xfrm rot="11649809">
          <a:off x="3013178" y="2921010"/>
          <a:ext cx="301022" cy="38544"/>
        </a:xfrm>
        <a:custGeom>
          <a:avLst/>
          <a:gdLst/>
          <a:ahLst/>
          <a:cxnLst/>
          <a:rect l="0" t="0" r="0" b="0"/>
          <a:pathLst>
            <a:path>
              <a:moveTo>
                <a:pt x="0" y="19272"/>
              </a:moveTo>
              <a:lnTo>
                <a:pt x="301022" y="19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1649809">
        <a:off x="3156164" y="2932756"/>
        <a:ext cx="15051" cy="15051"/>
      </dsp:txXfrm>
    </dsp:sp>
    <dsp:sp modelId="{5B948407-7CC9-41EB-B0B3-BB08B743F9FC}">
      <dsp:nvSpPr>
        <dsp:cNvPr id="0" name=""/>
        <dsp:cNvSpPr/>
      </dsp:nvSpPr>
      <dsp:spPr>
        <a:xfrm>
          <a:off x="30015" y="1507452"/>
          <a:ext cx="3087277" cy="206313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Создать необходимые условия для реализации основных  образовательных программ НОО, ООО, СОО;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015" y="1507452"/>
        <a:ext cx="3087277" cy="20631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90D0B-2ED5-4FD3-8B06-D38348ACC163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9923-9FEF-4403-A844-638362EAB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1ED07-9A35-411A-981C-118AB6A2F9D7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E3AA-B1B0-4575-A166-309776005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86;&#1090;%20&#1052;&#1040;&#1062;&#1070;&#1056;&#1040;%20&#1053;.&#1040;/&#1054;&#1090;&#1095;&#1077;&#1090;%20&#1086;%20&#1089;&#1076;&#1072;&#1095;&#1077;%20&#1043;&#1048;&#1040;%202014%20&#1087;&#1086;%20&#1074;&#1099;&#1073;&#1086;&#1088;&#1091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45;&#1043;&#1069;%202014%20&#1080;&#1085;&#1092;.-&#1072;&#1085;&#1072;&#1083;&#1080;&#1090;.%20&#1086;&#1090;&#1076;&#1077;&#1083;%20(2)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Педагогический совет: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«Новая школа - новые возможности»</a:t>
            </a:r>
            <a:endParaRPr lang="ru-RU" sz="6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1000100" y="1142984"/>
          <a:ext cx="75608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6064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Выполнение задач основной образовательной программы начального общего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91680" y="476672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Реализация ФГОС НОО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052736"/>
          <a:ext cx="8712968" cy="500308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68152"/>
                <a:gridCol w="942945"/>
                <a:gridCol w="1192824"/>
                <a:gridCol w="1118273"/>
                <a:gridCol w="894619"/>
                <a:gridCol w="894619"/>
                <a:gridCol w="1043721"/>
                <a:gridCol w="1257815"/>
              </a:tblGrid>
              <a:tr h="519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1а класс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1б класс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1в класс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2а класс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2б класс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3А класс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3Б класс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  <a:tr h="746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00" dirty="0">
                          <a:latin typeface="Times New Roman" pitchFamily="18" charset="0"/>
                          <a:cs typeface="Times New Roman" pitchFamily="18" charset="0"/>
                        </a:rPr>
                        <a:t>Гришина Л.А.</a:t>
                      </a:r>
                      <a:endParaRPr lang="ru-RU" sz="1600" b="0" i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00" dirty="0" err="1">
                          <a:latin typeface="Times New Roman" pitchFamily="18" charset="0"/>
                          <a:cs typeface="Times New Roman" pitchFamily="18" charset="0"/>
                        </a:rPr>
                        <a:t>Повалихина</a:t>
                      </a:r>
                      <a:r>
                        <a:rPr lang="ru-RU" sz="1600" b="0" i="1" kern="100" dirty="0">
                          <a:latin typeface="Times New Roman" pitchFamily="18" charset="0"/>
                          <a:cs typeface="Times New Roman" pitchFamily="18" charset="0"/>
                        </a:rPr>
                        <a:t> О.Н.</a:t>
                      </a:r>
                      <a:endParaRPr lang="ru-RU" sz="1600" b="0" i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00">
                          <a:latin typeface="Times New Roman" pitchFamily="18" charset="0"/>
                          <a:cs typeface="Times New Roman" pitchFamily="18" charset="0"/>
                        </a:rPr>
                        <a:t>Мокроусова Е.А.</a:t>
                      </a:r>
                      <a:endParaRPr lang="ru-RU" sz="1600" b="0" i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00">
                          <a:latin typeface="Times New Roman" pitchFamily="18" charset="0"/>
                          <a:cs typeface="Times New Roman" pitchFamily="18" charset="0"/>
                        </a:rPr>
                        <a:t>Орехова Н.Н.</a:t>
                      </a:r>
                      <a:endParaRPr lang="ru-RU" sz="1600" b="0" i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00">
                          <a:latin typeface="Times New Roman" pitchFamily="18" charset="0"/>
                          <a:cs typeface="Times New Roman" pitchFamily="18" charset="0"/>
                        </a:rPr>
                        <a:t>Хадина С.Н.</a:t>
                      </a:r>
                      <a:endParaRPr lang="ru-RU" sz="1600" b="0" i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00">
                          <a:latin typeface="Times New Roman" pitchFamily="18" charset="0"/>
                          <a:cs typeface="Times New Roman" pitchFamily="18" charset="0"/>
                        </a:rPr>
                        <a:t>Невзорова Е.А.</a:t>
                      </a:r>
                      <a:endParaRPr lang="ru-RU" sz="1600" b="0" i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kern="100" dirty="0">
                          <a:latin typeface="Times New Roman" pitchFamily="18" charset="0"/>
                          <a:cs typeface="Times New Roman" pitchFamily="18" charset="0"/>
                        </a:rPr>
                        <a:t>Кривоносова Ю.А.</a:t>
                      </a:r>
                      <a:endParaRPr lang="ru-RU" sz="1600" b="0" i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  <a:tr h="519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latin typeface="Times New Roman" pitchFamily="18" charset="0"/>
                          <a:cs typeface="Times New Roman" pitchFamily="18" charset="0"/>
                        </a:rPr>
                        <a:t>Выполняло работу</a:t>
                      </a:r>
                      <a:endParaRPr lang="ru-RU" sz="1600" b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  <a:tr h="519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latin typeface="Times New Roman" pitchFamily="18" charset="0"/>
                          <a:cs typeface="Times New Roman" pitchFamily="18" charset="0"/>
                        </a:rPr>
                        <a:t>Базовый уровень</a:t>
                      </a:r>
                      <a:endParaRPr lang="ru-RU" sz="1600" b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  <a:tr h="746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latin typeface="Times New Roman" pitchFamily="18" charset="0"/>
                          <a:cs typeface="Times New Roman" pitchFamily="18" charset="0"/>
                        </a:rPr>
                        <a:t>Базовый и повышенный</a:t>
                      </a:r>
                      <a:endParaRPr lang="ru-RU" sz="1600" b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  <a:tr h="746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latin typeface="Times New Roman" pitchFamily="18" charset="0"/>
                          <a:cs typeface="Times New Roman" pitchFamily="18" charset="0"/>
                        </a:rPr>
                        <a:t>Не освоили базовый уровень</a:t>
                      </a:r>
                      <a:endParaRPr lang="ru-RU" sz="1600" b="1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  <a:tr h="29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77%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  <a:tr h="519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kern="100" dirty="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28528" marR="28528" marT="28528" marB="285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475656" y="620688"/>
          <a:ext cx="720080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188640"/>
            <a:ext cx="77768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тестирования по математике в 4-х классах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96752"/>
          <a:ext cx="8352928" cy="545890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096"/>
                <a:gridCol w="1511967"/>
                <a:gridCol w="1130586"/>
                <a:gridCol w="1119415"/>
                <a:gridCol w="395745"/>
                <a:gridCol w="395745"/>
                <a:gridCol w="351064"/>
                <a:gridCol w="292021"/>
                <a:gridCol w="694149"/>
                <a:gridCol w="987767"/>
                <a:gridCol w="610373"/>
              </a:tblGrid>
              <a:tr h="56806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кол-во уч-ся в кл.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написали на 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кач-во знаний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% несправ.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ср. балл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</a:tr>
              <a:tr h="1136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881" marR="6288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6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 4а 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2785" algn="ctr"/>
                        </a:tabLst>
                      </a:pPr>
                      <a:r>
                        <a:rPr lang="ru-RU" sz="2000"/>
                        <a:t>Кулюцина Е.С.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74%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4,25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</a:tr>
              <a:tr h="1136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2785" algn="ctr"/>
                        </a:tabLst>
                      </a:pPr>
                      <a:r>
                        <a:rPr lang="ru-RU" sz="2000"/>
                        <a:t>Блинникова С.И.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100%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4,96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</a:tr>
              <a:tr h="1136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2785" algn="ctr"/>
                        </a:tabLst>
                      </a:pPr>
                      <a:endParaRPr lang="ru-RU" sz="2000" kern="10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87%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4,6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1" marR="6288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88640"/>
            <a:ext cx="72728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тестирования по русскому языку  в 4-х классах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1340765"/>
          <a:ext cx="8568952" cy="525658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08111"/>
                <a:gridCol w="1477149"/>
                <a:gridCol w="804133"/>
                <a:gridCol w="1195150"/>
                <a:gridCol w="421618"/>
                <a:gridCol w="499821"/>
                <a:gridCol w="499821"/>
                <a:gridCol w="220995"/>
                <a:gridCol w="739531"/>
                <a:gridCol w="1052346"/>
                <a:gridCol w="650277"/>
              </a:tblGrid>
              <a:tr h="5840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кол-во уч-ся в кл.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написали на 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кач-во знаний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% несправ.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ср. балл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</a:tr>
              <a:tr h="1752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8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 4а 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2785" algn="ctr"/>
                        </a:tabLs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Кулюцина Е.С.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4,01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</a:tr>
              <a:tr h="1168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2785" algn="ctr"/>
                        </a:tabLs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Блинникова С.И.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4,72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</a:tr>
              <a:tr h="584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2785" algn="ctr"/>
                        </a:tabLst>
                      </a:pPr>
                      <a:endParaRPr lang="ru-RU" sz="1800" kern="10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81%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4,36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4" marR="66584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5536" y="47667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задач основной образовательной программы основного общего образования (5-9 классы 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5" y="1785924"/>
          <a:ext cx="8064895" cy="41633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96060"/>
                <a:gridCol w="832456"/>
                <a:gridCol w="832456"/>
                <a:gridCol w="803923"/>
              </a:tblGrid>
              <a:tr h="925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Основные показатели успеваемости и качества знаний</a:t>
                      </a:r>
                      <a:endParaRPr lang="ru-RU" sz="18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2011-2012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2012-2013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2013-2014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на конец года</a:t>
                      </a:r>
                      <a:endParaRPr lang="ru-RU" sz="18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207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195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18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99.5%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99,4%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успевающих на «4» и «5»</a:t>
                      </a:r>
                      <a:endParaRPr lang="ru-RU" sz="18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% качества знаний</a:t>
                      </a:r>
                      <a:endParaRPr lang="ru-RU" sz="18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40.5%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41,5%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48,7%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отличников</a:t>
                      </a:r>
                      <a:endParaRPr lang="ru-RU" sz="18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имеющих одну тройку по предмету</a:t>
                      </a:r>
                      <a:endParaRPr lang="ru-RU" sz="18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15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000100" y="1000108"/>
          <a:ext cx="7676926" cy="5166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задач основной образовательной программы основного общего образования (5-9 классы 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332656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Результаты успеваемости и качества знаний отдельных классов основной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196751"/>
          <a:ext cx="7818661" cy="487545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92087"/>
                <a:gridCol w="1675003"/>
                <a:gridCol w="679417"/>
                <a:gridCol w="816158"/>
                <a:gridCol w="951469"/>
                <a:gridCol w="911379"/>
                <a:gridCol w="978677"/>
                <a:gridCol w="1014471"/>
              </a:tblGrid>
              <a:tr h="1500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ласс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Классный руководитель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Кол-во уч-ся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Обучаются на «4» и «5»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Из них отличников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%качества знаний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%успеваемости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Имеют одну «3»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5 «А»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Бунькова И.В.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56,6%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5 «Б»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Стригина Л.М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72%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6 «А»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Кистанова М.И.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61,9%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6 «Б»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Брендина Н.Н.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60%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7 «А»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Бузякова В.А.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62%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7 «Б»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Суркова О.А.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38%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8 «А»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Стригина И.В.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9 «А»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Вирясова Н.А.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36%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  <a:tr h="37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9 «Б»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Филатова Н.Ю.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0" marR="602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642918"/>
            <a:ext cx="7786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Отчет о результатах экзаменов ГИА по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выбору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412776"/>
          <a:ext cx="8496944" cy="51674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44147"/>
                <a:gridCol w="193112"/>
                <a:gridCol w="697485"/>
                <a:gridCol w="185156"/>
                <a:gridCol w="584252"/>
                <a:gridCol w="747664"/>
                <a:gridCol w="642288"/>
                <a:gridCol w="851368"/>
                <a:gridCol w="745992"/>
                <a:gridCol w="747664"/>
                <a:gridCol w="620545"/>
                <a:gridCol w="637271"/>
              </a:tblGrid>
              <a:tr h="954330">
                <a:tc>
                  <a:txBody>
                    <a:bodyPr/>
                    <a:lstStyle/>
                    <a:p>
                      <a:pPr marL="3746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800" b="1" spc="-10" dirty="0">
                          <a:latin typeface="Times New Roman" pitchFamily="18" charset="0"/>
                          <a:cs typeface="Times New Roman" pitchFamily="18" charset="0"/>
                        </a:rPr>
                        <a:t>уч-ся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pPr marL="18605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gridSpan="8">
                  <a:txBody>
                    <a:bodyPr/>
                    <a:lstStyle/>
                    <a:p>
                      <a:pPr marL="18605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Оценки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4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gridSpan="3"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marL="10541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marL="21018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marL="501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>
                  <a:txBody>
                    <a:bodyPr/>
                    <a:lstStyle/>
                    <a:p>
                      <a:pPr marL="3175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</a:tr>
              <a:tr h="4174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2" marR="2401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1054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</a:tr>
              <a:tr h="492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2" marR="2401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1054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</a:tr>
              <a:tr h="550498">
                <a:tc gridSpan="12"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Экзамены по выбору 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49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1054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</a:tr>
              <a:tr h="55049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1054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</a:tr>
              <a:tr h="55049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1054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</a:tr>
              <a:tr h="55049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1054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12" marR="24012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642910" y="642918"/>
          <a:ext cx="792961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85786" y="0"/>
            <a:ext cx="781752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Повестка дня: 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деятельности педагогического коллектива МБОУ СОШ № 19 за 2013-2014 учебный год. Перспективы развития школы на период 2014-2015 учебного года – докладчик: директор школы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Романов Ю.В.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воспитательной работы – докладчик: заместитель по ВР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Легонькова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А. Н.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деятельности методических объединений за 2013-2014 г. 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Новая школа – новые возможности. Перспективы развития новой школы. </a:t>
            </a:r>
          </a:p>
          <a:p>
            <a:pPr marL="400050" indent="-4000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Заместитель директора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Орлова И.Н.</a:t>
            </a:r>
          </a:p>
          <a:p>
            <a:pPr marL="400050" indent="-400050">
              <a:buFont typeface="+mj-lt"/>
              <a:buAutoNum type="romanU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основной образовательной программы среднего общего образования(10-11 классы)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7" y="1484784"/>
          <a:ext cx="8072492" cy="453737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31127"/>
                <a:gridCol w="1455422"/>
                <a:gridCol w="1455422"/>
                <a:gridCol w="1430521"/>
              </a:tblGrid>
              <a:tr h="1116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1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 и качества знаний</a:t>
                      </a:r>
                      <a:endParaRPr lang="ru-RU" sz="18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20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20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20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</a:tr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на конец года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</a:tr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</a:tr>
              <a:tr h="11161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успевающих на «4» и «5»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</a:tr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% качества знаний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28%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42,8%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64,2%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</a:tr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отличников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2" marR="6713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785786" y="1142984"/>
          <a:ext cx="757242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35716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основной образовательной программы среднего общего образования(10-11 классы)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2214554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Сравнительный анализ результатов сдачи ЕГЭ В 2013-2014 УЧЕБНОМ ГОДУ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35716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Сравнительный результат среднего балла по ЕГЭ за 2012-2014 год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857229"/>
          <a:ext cx="9143998" cy="567932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84454"/>
                <a:gridCol w="674081"/>
                <a:gridCol w="774265"/>
                <a:gridCol w="836107"/>
                <a:gridCol w="656765"/>
                <a:gridCol w="916504"/>
                <a:gridCol w="717989"/>
                <a:gridCol w="743961"/>
                <a:gridCol w="862699"/>
                <a:gridCol w="677173"/>
              </a:tblGrid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Предмет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2011-2012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2012-2013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2013-2014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6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город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школа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город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школа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город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школа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Математика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48,2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48,4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55,2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60,8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45,3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45,7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58,9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Русский язык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64,8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58,8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66,4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64,2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60,8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Литература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61,7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62,9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62,4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38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Химия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64,2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76,7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80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82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61,1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Биология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53,4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66,9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68,6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59,4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59,7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Физика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47,8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46,5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56,4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54,9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История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58,8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57,5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65,6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67,1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59,7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53,4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Обществознание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59,6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61,4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54,6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65,6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68,1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58,9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61,4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География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54,3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50,8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48,7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Английский язык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67,9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72,2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66,5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0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Информатика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61,7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37,7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63,1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65,1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476673"/>
          <a:ext cx="8712968" cy="612067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72308"/>
                <a:gridCol w="1742593"/>
                <a:gridCol w="1584176"/>
                <a:gridCol w="1425758"/>
                <a:gridCol w="1188133"/>
              </a:tblGrid>
              <a:tr h="14749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Муниципальные общеобразовательные учреждения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Количество конкурсных мероприятий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победителей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и призеров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2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Олимпиады по перечню МО и Н РФ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Другие конкурсы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Олимпиады.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по перечню МО и Н РФ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Другие конкурсы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5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Лицей № 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428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5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СОШ № 18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5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СОШ № 19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5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СОШ № 20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31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43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5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СОШ № 77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13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5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Всего ОУ–37 (53,6%)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108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453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390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1159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412776"/>
          <a:ext cx="8496945" cy="51443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983856"/>
                <a:gridCol w="2532121"/>
                <a:gridCol w="1611490"/>
                <a:gridCol w="3369478"/>
              </a:tblGrid>
              <a:tr h="6787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Секция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Поощрение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08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«Четкость и логичность изложения материала»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514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«Малая Родина»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«Практическая значимость»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09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«Наша надежда»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78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algn="l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«Я исследую мир»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Метапредметный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 исследования»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88640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Результаты НПК школьников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68761"/>
          <a:ext cx="8429685" cy="53929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6068"/>
                <a:gridCol w="1952890"/>
                <a:gridCol w="2157921"/>
                <a:gridCol w="3342806"/>
              </a:tblGrid>
              <a:tr h="5343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Поощрения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43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НПК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Повалихина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О.Н. – учитель начальных классов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«Практическая значимость»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940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НПК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Стригина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Л.М. –учитель математики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746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НПК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учителей и 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Обучающихся</a:t>
                      </a:r>
                    </a:p>
                    <a:p>
                      <a:pPr algn="l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Хадина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С.Н. –учитель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классов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«Практическая значимость»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«Практическая значимость»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30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НПК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учителей и обучающихся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«Практическая значимость»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96" y="0"/>
            <a:ext cx="8183880" cy="12858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Результаты участия педагогических работников</a:t>
            </a:r>
            <a:endParaRPr kumimoji="0" lang="ru-RU" sz="36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241375"/>
          <a:ext cx="8640960" cy="54353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44910"/>
                <a:gridCol w="2383713"/>
                <a:gridCol w="1117366"/>
                <a:gridCol w="4394971"/>
              </a:tblGrid>
              <a:tr h="3289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 конкурса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91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Пенза в математике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 место в номинации«Методическая разработка урока»,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1 место в номинации «Методическая разработка внеклассного мероприятия»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91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Конкурс творческих работ педагогов «Талантоха-3»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Россия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место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242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Краеведческий форум «С днем рожденья!</a:t>
                      </a:r>
                      <a:r>
                        <a:rPr lang="ru-RU" sz="1600" baseline="0" dirty="0" smtClean="0"/>
                        <a:t> Любимый город</a:t>
                      </a:r>
                      <a:r>
                        <a:rPr lang="ru-RU" sz="1600" dirty="0" smtClean="0"/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место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242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Конкурс творческих работ педагогов «Талантоха-5»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Россия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место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58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2011-2014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Публикации</a:t>
                      </a:r>
                      <a:r>
                        <a:rPr lang="ru-RU" sz="1600" baseline="0" dirty="0" smtClean="0"/>
                        <a:t> в </a:t>
                      </a:r>
                      <a:r>
                        <a:rPr lang="ru-RU" sz="1600" dirty="0" smtClean="0"/>
                        <a:t>журналах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</a:t>
                      </a:r>
                    </a:p>
                    <a:p>
                      <a:r>
                        <a:rPr lang="ru-RU" sz="1600" dirty="0" smtClean="0"/>
                        <a:t>Россия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область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«Инновации в образовании. Опыт работы»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«Математика Все для учителя!» (ИГ «Основа») г. Москва,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сборник статей молодых ученых и студентов ПГСХА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0"/>
            <a:ext cx="8183880" cy="1268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работе творческой группы учителей: Стригиной Л.М., </a:t>
            </a:r>
            <a:r>
              <a:rPr kumimoji="0" lang="ru-RU" sz="2800" b="1" i="0" u="none" strike="noStrike" kern="1200" cap="all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Крупиной</a:t>
            </a:r>
            <a:r>
              <a:rPr kumimoji="0" lang="ru-RU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Н.К., Стригиной И.В. </a:t>
            </a:r>
            <a:endParaRPr kumimoji="0" lang="ru-RU" sz="28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8" y="1500174"/>
          <a:ext cx="8568953" cy="5242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8702"/>
                <a:gridCol w="1551276"/>
                <a:gridCol w="1285555"/>
                <a:gridCol w="1294591"/>
                <a:gridCol w="817889"/>
                <a:gridCol w="2880940"/>
              </a:tblGrid>
              <a:tr h="9488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</a:t>
                      </a:r>
                    </a:p>
                    <a:p>
                      <a:r>
                        <a:rPr lang="ru-RU" sz="1600" dirty="0" smtClean="0"/>
                        <a:t>Конкурса (форумах)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(Россия, область, город)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 работы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97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Инновации для устойчивого развития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Россия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Проект «Воспитательные возможности математики в  истории и культуре русского народа»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06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Моя малая родина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Краеведческий форум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Россия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город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2 место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11А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11А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Проект «Математическое краеведение»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Интеллектуальная</a:t>
                      </a:r>
                      <a:r>
                        <a:rPr lang="ru-RU" sz="1600" baseline="0" dirty="0" smtClean="0"/>
                        <a:t> игра «Математический поезд. Пенза юбилейная»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6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Талантоха</a:t>
                      </a:r>
                      <a:r>
                        <a:rPr lang="ru-RU" sz="1600" dirty="0" smtClean="0"/>
                        <a:t> – 5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Россия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Россия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r>
                        <a:rPr lang="ru-RU" sz="1600" baseline="0" dirty="0" smtClean="0"/>
                        <a:t> место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Лауреаты</a:t>
                      </a:r>
                    </a:p>
                    <a:p>
                      <a:endParaRPr lang="ru-RU" sz="1600" baseline="0" dirty="0" smtClean="0"/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11А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11А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«Симметрия алгебраических уравнений» </a:t>
                      </a:r>
                    </a:p>
                    <a:p>
                      <a:r>
                        <a:rPr lang="ru-RU" sz="1600" dirty="0" smtClean="0"/>
                        <a:t>«М.Ю. Лермонтов – поэт и … математик»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51520" y="0"/>
            <a:ext cx="8568952" cy="9841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Участие обучающихся по математике в конкурсах,  творческих работ, форумах</a:t>
            </a:r>
            <a:endParaRPr kumimoji="0" lang="ru-RU" sz="32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1" y="883920"/>
          <a:ext cx="8784977" cy="5974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6370"/>
                <a:gridCol w="3041338"/>
                <a:gridCol w="1292570"/>
                <a:gridCol w="1887738"/>
                <a:gridCol w="1726961"/>
              </a:tblGrid>
              <a:tr h="10268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Название</a:t>
                      </a:r>
                    </a:p>
                    <a:p>
                      <a:pPr algn="ctr"/>
                      <a:r>
                        <a:rPr lang="ru-RU" sz="1600" dirty="0" smtClean="0"/>
                        <a:t>конкурса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(Россия, область, </a:t>
                      </a:r>
                    </a:p>
                    <a:p>
                      <a:pPr algn="ctr"/>
                      <a:r>
                        <a:rPr lang="ru-RU" sz="1600" dirty="0" smtClean="0"/>
                        <a:t>город)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 участника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223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Конференция «Современные подходы к пропаганде здорового образа жизни и здорового питания» </a:t>
                      </a:r>
                    </a:p>
                    <a:p>
                      <a:r>
                        <a:rPr kumimoji="0" lang="ru-RU" sz="1600" kern="1200" dirty="0" smtClean="0"/>
                        <a:t>Конкурс</a:t>
                      </a:r>
                      <a:r>
                        <a:rPr kumimoji="0" lang="ru-RU" sz="1600" kern="1200" baseline="0" dirty="0" smtClean="0"/>
                        <a:t> </a:t>
                      </a:r>
                      <a:r>
                        <a:rPr kumimoji="0" lang="ru-RU" sz="1600" kern="1200" dirty="0" smtClean="0"/>
                        <a:t>«Здоровье в имидже современного педагога-2012»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Область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Область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Участие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 место в номинации </a:t>
                      </a:r>
                      <a:r>
                        <a:rPr kumimoji="0" lang="ru-RU" sz="1600" kern="1200" dirty="0" smtClean="0"/>
                        <a:t>«Здоровье современного классного руководителя»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Хадина</a:t>
                      </a:r>
                      <a:r>
                        <a:rPr lang="ru-RU" sz="1600" dirty="0" smtClean="0"/>
                        <a:t> С.Н. – учитель начальных классов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29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/>
                        <a:t>III</a:t>
                      </a:r>
                      <a:r>
                        <a:rPr kumimoji="0" lang="ru-RU" sz="1600" kern="1200" dirty="0" smtClean="0"/>
                        <a:t> Всероссийская НПК духовно-нравственное воспитание. Образование. Культура. Искусство.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Россия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Повалихина</a:t>
                      </a:r>
                      <a:r>
                        <a:rPr lang="ru-RU" sz="1600" dirty="0" smtClean="0"/>
                        <a:t> О.Н. – учитель начальных классов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23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/>
                        <a:t>XVII </a:t>
                      </a:r>
                      <a:r>
                        <a:rPr kumimoji="0" lang="ru-RU" sz="1600" kern="1200" dirty="0" smtClean="0"/>
                        <a:t> НПК «Применение современного оборудования в образовательном процессе и его влияние на формирование познавательного интереса младших школьников»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Город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Хадина</a:t>
                      </a:r>
                      <a:r>
                        <a:rPr lang="ru-RU" sz="1600" dirty="0" smtClean="0"/>
                        <a:t> С.Н. – учитель начальных классов</a:t>
                      </a:r>
                    </a:p>
                    <a:p>
                      <a:pPr algn="l"/>
                      <a:r>
                        <a:rPr lang="ru-RU" sz="1600" dirty="0" smtClean="0"/>
                        <a:t>Пахомова А.А. – учитель информатики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0"/>
            <a:ext cx="8183880" cy="6967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Участие в конкурсах </a:t>
            </a:r>
            <a:r>
              <a:rPr kumimoji="0" lang="ru-RU" sz="3200" b="1" i="0" u="none" strike="noStrike" kern="1200" cap="all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педработников</a:t>
            </a:r>
            <a:endParaRPr kumimoji="0" lang="ru-RU" sz="32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472" y="3071810"/>
            <a:ext cx="81369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Методическая тема школы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качества знаний учащихся через расширение форм и методов работы на уроке и внеурочное время, через внедрение новых педагогических технологий».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4869160"/>
            <a:ext cx="61206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 работы школы в 2013 – 2014 учебном году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создание адаптивной образовательной среды, обеспечивающей качественное и эффективное обучение и воспитание школьников. </a:t>
            </a:r>
          </a:p>
          <a:p>
            <a:endParaRPr lang="ru-RU" dirty="0"/>
          </a:p>
        </p:txBody>
      </p:sp>
      <p:pic>
        <p:nvPicPr>
          <p:cNvPr id="2050" name="Picture 2" descr="C:\Users\1\Desktop\new-sch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4780447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трелка вниз 5"/>
          <p:cNvSpPr/>
          <p:nvPr/>
        </p:nvSpPr>
        <p:spPr>
          <a:xfrm>
            <a:off x="4499992" y="2708920"/>
            <a:ext cx="432048" cy="43204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99992" y="4437112"/>
            <a:ext cx="432048" cy="43204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92696"/>
          <a:ext cx="9144000" cy="59574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2829"/>
                <a:gridCol w="3623761"/>
                <a:gridCol w="1102884"/>
                <a:gridCol w="2025141"/>
                <a:gridCol w="1719385"/>
              </a:tblGrid>
              <a:tr h="8147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статьи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(Россия, область,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город)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журнала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ФИО участника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7562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«Формирование универсальных компетенций учащихся через проектную деятельность на уроках технологии. Техническое моделирование».</a:t>
                      </a:r>
                    </a:p>
                    <a:p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«Воспитание нравственности младших школьников на традициях классической литературы».</a:t>
                      </a:r>
                    </a:p>
                    <a:p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«Решение задач на смешивание веществ»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  <a:p>
                      <a:pPr algn="ctr"/>
                      <a:endParaRPr lang="ru-RU" sz="12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Научно-методический журнал  «Проблемы современной науки и образования» №4 </a:t>
                      </a:r>
                    </a:p>
                    <a:p>
                      <a:pPr algn="l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сборнике по итогам НПК «Артёмовские чтения»</a:t>
                      </a:r>
                    </a:p>
                    <a:p>
                      <a:pPr algn="l"/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Математика. Все для учителя!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Хадина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С.Н. – учитель начальных классов</a:t>
                      </a:r>
                    </a:p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Повалихина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О.Н. – учитель начальных классов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учителей.</a:t>
                      </a:r>
                    </a:p>
                    <a:p>
                      <a:pPr algn="l"/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752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«Современные подходы к пропаганде здорового образа жизни и здорового питания в работе учителя начальных классов. Лаборатория здоровья.»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Интеллектуальная игра для учащихся 6-7 классов «Математический поезд»</a:t>
                      </a:r>
                    </a:p>
                    <a:p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sz="12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Научно-методический журнал «Из опыта общеобразовательных учреждений по пропаганде здорового образа жизни и здорового питания.»</a:t>
                      </a:r>
                    </a:p>
                    <a:p>
                      <a:pPr algn="l"/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Математика. Все для учителя!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Хадина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С.Н. – учитель начальных классов</a:t>
                      </a:r>
                    </a:p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учителей.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132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«Проектная деятельность в урочной и внеурочной деятельности».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Научно-методический журнал «Инновации в образовании. Модернизация: проблемы, перспективы.» </a:t>
                      </a:r>
                      <a:endParaRPr lang="ru-RU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Хадина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С.Н. – учитель начальных классов</a:t>
                      </a:r>
                      <a:endParaRPr lang="ru-RU" sz="12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39552" y="0"/>
            <a:ext cx="818388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Публикации</a:t>
            </a:r>
            <a:endParaRPr kumimoji="0" lang="ru-RU" sz="44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8"/>
          <p:cNvSpPr txBox="1">
            <a:spLocks/>
          </p:cNvSpPr>
          <p:nvPr/>
        </p:nvSpPr>
        <p:spPr>
          <a:xfrm>
            <a:off x="428596" y="1071546"/>
            <a:ext cx="7715304" cy="5000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142984"/>
            <a:ext cx="75724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Городской уровень</a:t>
            </a: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Семинар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2013-2014  «Новые стандарты в новых современных условиях» (с присутствием ветеранов педагогического труда).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Региональный уровень</a:t>
            </a: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Семинар-практикум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2013-2014 « Современные технологии обучения и воспитания  младшего школьника в условиях ФГОС»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2013-2014 « Формирование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УУД при изучении  математики и русского языка»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площадка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6064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 опыта работы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95536" y="260648"/>
            <a:ext cx="818388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Взаимодействия с ВУЗами</a:t>
            </a:r>
            <a:endParaRPr kumimoji="0" lang="ru-RU" sz="40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396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На старшей ступени в школе профильная ориентация рассматривается как помощь </a:t>
            </a:r>
          </a:p>
          <a:p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в принятии школьником решения о выборе направления и места дальнейшего обучения, она предполагает работу по повышению готовности подростка к социальному, профессиональному и культурному самоопределению в целом. Школа тесно сотрудничает с ПГСХА и ПГУ, с которыми  заключены договора.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067944" y="1124744"/>
          <a:ext cx="4791476" cy="5237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285729"/>
            <a:ext cx="84249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 школы на 2014-2015 учебный год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условиях перехода на новые образовательные стандарты  развитие творческого потенциала  современного учителя  и учащихся  путем применения  прогрессивных методик и технологий в урочное и внеурочное время».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43050"/>
            <a:ext cx="7992888" cy="46166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Задачи на 2014-2015 учебный год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Создать условий для выявления, развития и поддержки интеллектуально- одаренных детей. Разработать и реализовать программу « Успешный ребенок».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Создать условия для реализации   экспериментальной системы оценивания .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Создать условия для реализации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профильной направленности в области технологического образования. 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Совершенствовать педагогическое мастерство по овладению современными образовательными технологиями в условиях реализации ФГОС НОО и перехода на ФГОС ООО  через систему повышения квалификации и самообразование педагогов.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Осваивать (внедрять в образовательный процесс) приёмы  реализации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подхода в урочной и внеурочной деятельности  через изучение положительного педагогического опыта (изучение педагогической литературы,  целевое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уроков, открытые уроки, мастер-классы, творческие отчёты,  групповые и тематические консультации и т.д.).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Повысить уровень информационно-коммуникационной компетенции учителей путём организации  практических занятий по использованию информационных технологий в целях формирования  коммуникативной компетенции школьников.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Обеспечить преемственность между всеми ступенями обучения на основе проектной и проектно-исследовательской деятельности;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Разработать программу по развитию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системы оценки качества образования ( ВСОКО)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8864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школы в 2014– 2015 учебном году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352928" cy="50167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Проект №1 . «Начальная школа». Срок – 4 года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экспериментальной площадки по инновационной системе оценивания.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Проект № 2. «Основное общее образование: 5-7 классы» Срок – 3 года.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в школе поликультурного пространства: от регионального до межкультурного компонента и соответствия международным образовательным стандартам.</a:t>
            </a:r>
            <a:r>
              <a:rPr lang="ru-RU" sz="1600" dirty="0" smtClean="0"/>
              <a:t>  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Проект № 3 . «Основное общее образование: 8-9 классы». Срок освоения – 2 года.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Реализация программы «Школа Железнодорожника» через  факультативы, систему дополнительного образования, сотрудничество с железнодорожным техникумом. </a:t>
            </a:r>
          </a:p>
          <a:p>
            <a:pPr marL="0" lvl="1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Проект № 4 . «Среднее общее образование: 10-11 классы». Срок освоения – 2 года.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Увеличение контингента  старшей школы на 30 % за счет сохранения и расширения имеющихся профилей: технологический профиль, железнодорожное направление.</a:t>
            </a:r>
          </a:p>
          <a:p>
            <a:pPr marL="0" lvl="1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Проект №5 . «Дополнительное образование».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Оптимизация инфраструктуры дополнительного образования: взаимодействие с МБУ «Центральная библиотечная система г.Пензы»</a:t>
            </a:r>
          </a:p>
          <a:p>
            <a:pPr marL="0" lvl="1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Проект № 6 «Расширение спектра платных дополнительных услуг»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Платные дополнительные услуги населению (курсы по иностранным языкам для жителей района, обучение информационным технологиям, спортивные секции, тренажерный зал</a:t>
            </a:r>
          </a:p>
          <a:p>
            <a:pPr marL="0" lvl="1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Проект №7 «Педагогический олимп: новая школа – новые возможности».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Переход на проектно-ресурсный подход, способствующий развитию инициативы и творчества обучающихся, учителей и школы как учреждения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251520" y="1268760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47667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работы школы в 2013 – 2014 учебном году были следующие: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323528" y="260648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115616" y="18864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поставленных на 2013-2014 учебный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052737"/>
          <a:ext cx="8501122" cy="5730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50561"/>
                <a:gridCol w="4250561"/>
              </a:tblGrid>
              <a:tr h="659234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/>
                        <a:t>Задачи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/>
                        <a:t>Выполнение (качественные и количественные показатели)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5988"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Повысить качество преподавания на основе использования современных педагогических  и информационно-коммуникационных технологий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1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данным сравнительного</a:t>
                      </a:r>
                      <a:r>
                        <a:rPr lang="ru-RU" sz="18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мониторинга качество обучения за отчетный период имеет положительную динамику, в среднем прирост качества составляет приблизительно 5,5 % на конец учебного года.</a:t>
                      </a:r>
                    </a:p>
                    <a:p>
                      <a:pPr marL="342900" lvl="1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результатам рейтинга среди  городских образовательных учреждений по результатам сдачи ЕГЭ школа вышла на 3 место. </a:t>
                      </a:r>
                    </a:p>
                    <a:p>
                      <a:pPr marL="342900" lvl="1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ИКТ на уроках –      50% педагогов.</a:t>
                      </a:r>
                    </a:p>
                    <a:p>
                      <a:pPr marL="342900" lvl="1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 учителей на курсах ПК по теме «Инновационные технологии в образовании».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ru-RU" sz="18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59632" y="260648"/>
            <a:ext cx="7072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успеваемости и качества знаний в динамике за три года.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268759"/>
          <a:ext cx="8358244" cy="523207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868282"/>
                <a:gridCol w="839579"/>
                <a:gridCol w="839579"/>
                <a:gridCol w="810804"/>
              </a:tblGrid>
              <a:tr h="872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Основные показатели успеваемости и качества знаний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на конец года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474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Из них аттестовано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404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415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2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Успешно закончили школу и перешли в следующий класс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473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2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оставленных на повторный курс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успевающих на «4» и «5»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качества знаний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60,3%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53,7%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58,2%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отличников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357158" y="642918"/>
          <a:ext cx="817528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0"/>
            <a:ext cx="7072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успеваемости и качества знаний в динамике за три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26064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Выполнение задач основной образовательной программы начального общего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484784"/>
          <a:ext cx="7848872" cy="492250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479704"/>
                <a:gridCol w="798849"/>
                <a:gridCol w="798849"/>
                <a:gridCol w="771470"/>
              </a:tblGrid>
              <a:tr h="1206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Основные показатели успеваемости и качества знаний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на конец года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успевающих на «4» и «5»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качества знаний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97,2%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70,1%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Количество отличников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Аттестовано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2470</Words>
  <Application>Microsoft Office PowerPoint</Application>
  <PresentationFormat>Экран (4:3)</PresentationFormat>
  <Paragraphs>901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Педагогический совет:  «Новая школа - новые возможности»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МБОУ СОШ № 19 г. Пензы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совет: «Новая школа - новые возможности»</dc:title>
  <dc:creator>Алина</dc:creator>
  <cp:lastModifiedBy>Алина</cp:lastModifiedBy>
  <cp:revision>74</cp:revision>
  <dcterms:created xsi:type="dcterms:W3CDTF">2014-08-21T08:57:00Z</dcterms:created>
  <dcterms:modified xsi:type="dcterms:W3CDTF">2014-08-29T06:24:08Z</dcterms:modified>
</cp:coreProperties>
</file>